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56" r:id="rId3"/>
    <p:sldId id="257"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47"/>
  </p:normalViewPr>
  <p:slideViewPr>
    <p:cSldViewPr snapToGrid="0" snapToObjects="1">
      <p:cViewPr varScale="1">
        <p:scale>
          <a:sx n="111" d="100"/>
          <a:sy n="111" d="100"/>
        </p:scale>
        <p:origin x="240" y="1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E8E9E-9778-8848-8968-E0DAAF80AB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FC6994-3B4D-EE43-B67B-3412A1B14C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25F97A-D26E-854D-80A2-0C7E4353995D}"/>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0DA022C1-370B-CA42-B0E7-92001F322F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BD825D-D2C7-CF46-BF6E-939930DC4801}"/>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1708328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04E9A-2B0D-0A44-BC4D-F99E60EABE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8E65A4-EA7B-0E43-B62C-3CF890DC98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B04B41-8DC9-DF48-A134-065EA51813AA}"/>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31DF72EE-BCEE-464D-B082-0AF03440A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FB5FCC-58EF-C347-BDEF-3A5333718781}"/>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1115444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1E0822-20F8-9C44-A77E-CFFACEC154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13FCD26-AD70-E642-A45E-C67833B632E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9CAADF-99A7-D940-9044-7F29C6D2E5E4}"/>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921B8E24-9F72-1446-BEEB-710792CC3C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6F0D7A-FEAE-AA43-97B4-C3E467A3D37E}"/>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3823015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A5509-C0C9-3A46-943C-72C5411138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435684-4AA2-5140-B62A-981CCD5C0EE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01725A-571A-594F-8BAD-4A17263FCB92}"/>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12D08EE6-B572-6B4B-8B0A-F6C2C4FD68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53EFAF-189D-2C42-83A7-DAFFDDC9E158}"/>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1083007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F1A4E-984A-D643-807A-2F1FD7D2DC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D28EBC-56F0-154B-8426-DD043B9C98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0E3B549-4B89-BB42-94B3-9605AF19206C}"/>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14981E14-4A82-A340-A944-536C37C398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C260F0-D406-F546-A33C-A2EDE0D09D5D}"/>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2253596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C71F-3428-714C-8861-0CEC88AA8A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83C6B-C2A0-D645-A4B2-7E7C1A15E3C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8766033-B1A3-474D-86E9-C7F77801348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FC40E0-A1C9-F242-932F-A5128CF53562}"/>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6" name="Footer Placeholder 5">
            <a:extLst>
              <a:ext uri="{FF2B5EF4-FFF2-40B4-BE49-F238E27FC236}">
                <a16:creationId xmlns:a16="http://schemas.microsoft.com/office/drawing/2014/main" id="{2C7C821D-7B2B-E942-A543-BE197EC714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A71EC2-4C5B-0C41-A7BB-F4CBFD084DEE}"/>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3958184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6789-6582-404D-A4BF-2B5F006DE0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1E37B3-470F-0249-A68A-917B95156D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B7D37F-40BB-E444-BD8D-D7FBDDC8A15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BAD13D-F241-E444-B9F6-552F90AB94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A0EA69E-6E11-2242-94E5-BEA0669008A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F0943B0-6861-DC4D-A536-920FFDEEAF76}"/>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8" name="Footer Placeholder 7">
            <a:extLst>
              <a:ext uri="{FF2B5EF4-FFF2-40B4-BE49-F238E27FC236}">
                <a16:creationId xmlns:a16="http://schemas.microsoft.com/office/drawing/2014/main" id="{C8AC5546-761E-A84E-8227-511D758D3E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E04046-B758-4249-9BCB-A1D94273FA0C}"/>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1200400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33E8-DC0B-6547-BE0F-6D10E54F71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27E322-E791-D349-8B3E-DED7F0570016}"/>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4" name="Footer Placeholder 3">
            <a:extLst>
              <a:ext uri="{FF2B5EF4-FFF2-40B4-BE49-F238E27FC236}">
                <a16:creationId xmlns:a16="http://schemas.microsoft.com/office/drawing/2014/main" id="{B7764B96-90EA-6F43-93E2-082251B139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57BA5-087F-AE42-A3E6-CB83757389CE}"/>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2158407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B27B15-83B0-D64E-83E9-B09E3F880BFA}"/>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3" name="Footer Placeholder 2">
            <a:extLst>
              <a:ext uri="{FF2B5EF4-FFF2-40B4-BE49-F238E27FC236}">
                <a16:creationId xmlns:a16="http://schemas.microsoft.com/office/drawing/2014/main" id="{2584A317-456D-CE43-829C-61E033F8F4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AA3EF4-6318-7142-92F5-928DE3A54455}"/>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2196570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D9521-483C-9B48-85C8-22A4447FB5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AC15E4-A7D1-664D-B61E-7D90B78192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CBF8A4-77DF-E447-95C9-DDFE3DA16C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B34F7B7-0484-0044-818E-71E728CD6104}"/>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6" name="Footer Placeholder 5">
            <a:extLst>
              <a:ext uri="{FF2B5EF4-FFF2-40B4-BE49-F238E27FC236}">
                <a16:creationId xmlns:a16="http://schemas.microsoft.com/office/drawing/2014/main" id="{A708B9F1-9752-A24C-B576-355D66376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24C41A-B0BC-CD41-9F02-FB437FE01FF1}"/>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3671557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26FD5-A24A-4644-BB44-EB0D2E55E9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5E6F23-3759-EE40-A44C-EC71D99A6F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A0B8BA-AB11-314E-A645-6E409CE06E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D8F292-99D9-5142-9F55-661C3EAF2F4A}"/>
              </a:ext>
            </a:extLst>
          </p:cNvPr>
          <p:cNvSpPr>
            <a:spLocks noGrp="1"/>
          </p:cNvSpPr>
          <p:nvPr>
            <p:ph type="dt" sz="half" idx="10"/>
          </p:nvPr>
        </p:nvSpPr>
        <p:spPr/>
        <p:txBody>
          <a:bodyPr/>
          <a:lstStyle/>
          <a:p>
            <a:fld id="{09028681-235B-D044-9CEC-8E0AE4972C53}" type="datetimeFigureOut">
              <a:rPr lang="en-US" smtClean="0"/>
              <a:t>11/12/18</a:t>
            </a:fld>
            <a:endParaRPr lang="en-US"/>
          </a:p>
        </p:txBody>
      </p:sp>
      <p:sp>
        <p:nvSpPr>
          <p:cNvPr id="6" name="Footer Placeholder 5">
            <a:extLst>
              <a:ext uri="{FF2B5EF4-FFF2-40B4-BE49-F238E27FC236}">
                <a16:creationId xmlns:a16="http://schemas.microsoft.com/office/drawing/2014/main" id="{9AE19F17-573F-654C-81D0-5F7FAC57FA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74666D-A8D9-2740-BC29-17F9157CAA6E}"/>
              </a:ext>
            </a:extLst>
          </p:cNvPr>
          <p:cNvSpPr>
            <a:spLocks noGrp="1"/>
          </p:cNvSpPr>
          <p:nvPr>
            <p:ph type="sldNum" sz="quarter" idx="12"/>
          </p:nvPr>
        </p:nvSpPr>
        <p:spPr/>
        <p:txBody>
          <a:bodyPr/>
          <a:lstStyle/>
          <a:p>
            <a:fld id="{66AB91FA-77BE-B14B-8D14-3B2BFE503B37}" type="slidenum">
              <a:rPr lang="en-US" smtClean="0"/>
              <a:t>‹#›</a:t>
            </a:fld>
            <a:endParaRPr lang="en-US"/>
          </a:p>
        </p:txBody>
      </p:sp>
    </p:spTree>
    <p:extLst>
      <p:ext uri="{BB962C8B-B14F-4D97-AF65-F5344CB8AC3E}">
        <p14:creationId xmlns:p14="http://schemas.microsoft.com/office/powerpoint/2010/main" val="263875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471B3E-D2AF-894C-AFB3-5E0B74996C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4C48BE-BC20-8A4C-8DD1-1868F61DD0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64F06A-7DBD-A14E-84C8-383EA06057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028681-235B-D044-9CEC-8E0AE4972C53}" type="datetimeFigureOut">
              <a:rPr lang="en-US" smtClean="0"/>
              <a:t>11/12/18</a:t>
            </a:fld>
            <a:endParaRPr lang="en-US"/>
          </a:p>
        </p:txBody>
      </p:sp>
      <p:sp>
        <p:nvSpPr>
          <p:cNvPr id="5" name="Footer Placeholder 4">
            <a:extLst>
              <a:ext uri="{FF2B5EF4-FFF2-40B4-BE49-F238E27FC236}">
                <a16:creationId xmlns:a16="http://schemas.microsoft.com/office/drawing/2014/main" id="{FF9CD0B4-2AFA-6C44-85B1-9E1D10A33A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42D3D9-419B-6947-B3CC-701E9A690F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AB91FA-77BE-B14B-8D14-3B2BFE503B37}" type="slidenum">
              <a:rPr lang="en-US" smtClean="0"/>
              <a:t>‹#›</a:t>
            </a:fld>
            <a:endParaRPr lang="en-US"/>
          </a:p>
        </p:txBody>
      </p:sp>
    </p:spTree>
    <p:extLst>
      <p:ext uri="{BB962C8B-B14F-4D97-AF65-F5344CB8AC3E}">
        <p14:creationId xmlns:p14="http://schemas.microsoft.com/office/powerpoint/2010/main" val="2015111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597B21-134A-F241-9D3A-87AED4029A42}"/>
              </a:ext>
            </a:extLst>
          </p:cNvPr>
          <p:cNvSpPr txBox="1"/>
          <p:nvPr/>
        </p:nvSpPr>
        <p:spPr>
          <a:xfrm>
            <a:off x="694480" y="1134318"/>
            <a:ext cx="10428790" cy="452431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A comparison of the top 10 biological process (BP), cellular composition (CC) and molecular function (MF) GO terms from enrichment analysis by DAVID versus NetBAS. The </a:t>
            </a:r>
            <a:r>
              <a:rPr lang="en-US" sz="2400" i="1" dirty="0">
                <a:latin typeface="Arial" panose="020B0604020202020204" pitchFamily="34" charset="0"/>
                <a:cs typeface="Arial" panose="020B0604020202020204" pitchFamily="34" charset="0"/>
              </a:rPr>
              <a:t>p</a:t>
            </a:r>
            <a:r>
              <a:rPr lang="en-US" sz="2400" dirty="0">
                <a:latin typeface="Arial" panose="020B0604020202020204" pitchFamily="34" charset="0"/>
                <a:cs typeface="Arial" panose="020B0604020202020204" pitchFamily="34" charset="0"/>
              </a:rPr>
              <a:t>-values of enriched GO term by DAVID are converted to normal distribution </a:t>
            </a:r>
            <a:r>
              <a:rPr lang="en-US" sz="2400" i="1" dirty="0">
                <a:latin typeface="Arial" panose="020B0604020202020204" pitchFamily="34" charset="0"/>
                <a:cs typeface="Arial" panose="020B0604020202020204" pitchFamily="34" charset="0"/>
              </a:rPr>
              <a:t>z-</a:t>
            </a:r>
            <a:r>
              <a:rPr lang="en-US" sz="2400" dirty="0">
                <a:latin typeface="Arial" panose="020B0604020202020204" pitchFamily="34" charset="0"/>
                <a:cs typeface="Arial" panose="020B0604020202020204" pitchFamily="34" charset="0"/>
              </a:rPr>
              <a:t>scores and scaled to match the maximum </a:t>
            </a:r>
            <a:r>
              <a:rPr lang="en-US" sz="2400" i="1" dirty="0">
                <a:latin typeface="Arial" panose="020B0604020202020204" pitchFamily="34" charset="0"/>
                <a:cs typeface="Arial" panose="020B0604020202020204" pitchFamily="34" charset="0"/>
              </a:rPr>
              <a:t>z-</a:t>
            </a:r>
            <a:r>
              <a:rPr lang="en-US" sz="2400" dirty="0">
                <a:latin typeface="Arial" panose="020B0604020202020204" pitchFamily="34" charset="0"/>
                <a:cs typeface="Arial" panose="020B0604020202020204" pitchFamily="34" charset="0"/>
              </a:rPr>
              <a:t>score by NetBAS. Both methods indicate that GO:0060070 (canonical </a:t>
            </a:r>
            <a:r>
              <a:rPr lang="en-US" sz="2400" dirty="0" err="1">
                <a:latin typeface="Arial" panose="020B0604020202020204" pitchFamily="34" charset="0"/>
                <a:cs typeface="Arial" panose="020B0604020202020204" pitchFamily="34" charset="0"/>
              </a:rPr>
              <a:t>Wnt</a:t>
            </a:r>
            <a:r>
              <a:rPr lang="en-US" sz="2400" dirty="0">
                <a:latin typeface="Arial" panose="020B0604020202020204" pitchFamily="34" charset="0"/>
                <a:cs typeface="Arial" panose="020B0604020202020204" pitchFamily="34" charset="0"/>
              </a:rPr>
              <a:t> signaling pathway) is the mostly enriched BP term. The NetBAS gives GO:0005109 (frizzled binding) is the most enriched MF term, however, it was not predicted by DAVID, although this function is carried by the FDZ5 protein with the highest differential fitness score (NM2017). The terms GO:0003824 (catalytic activity), and GO:0016740 (transferase activity), are the top two enriched MF terms by DAVID, however, using NetBAS, they were either moderately enriched or even suppressed.</a:t>
            </a:r>
          </a:p>
        </p:txBody>
      </p:sp>
    </p:spTree>
    <p:extLst>
      <p:ext uri="{BB962C8B-B14F-4D97-AF65-F5344CB8AC3E}">
        <p14:creationId xmlns:p14="http://schemas.microsoft.com/office/powerpoint/2010/main" val="2001357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A569555B-B85E-A34E-B470-51A5D948AC6E}"/>
              </a:ext>
            </a:extLst>
          </p:cNvPr>
          <p:cNvGraphicFramePr>
            <a:graphicFrameLocks noGrp="1"/>
          </p:cNvGraphicFramePr>
          <p:nvPr>
            <p:extLst>
              <p:ext uri="{D42A27DB-BD31-4B8C-83A1-F6EECF244321}">
                <p14:modId xmlns:p14="http://schemas.microsoft.com/office/powerpoint/2010/main" val="1459463793"/>
              </p:ext>
            </p:extLst>
          </p:nvPr>
        </p:nvGraphicFramePr>
        <p:xfrm>
          <a:off x="230095" y="1054608"/>
          <a:ext cx="8501530" cy="5471694"/>
        </p:xfrm>
        <a:graphic>
          <a:graphicData uri="http://schemas.openxmlformats.org/drawingml/2006/table">
            <a:tbl>
              <a:tblPr firstRow="1" bandRow="1">
                <a:tableStyleId>{5C22544A-7EE6-4342-B048-85BDC9FD1C3A}</a:tableStyleId>
              </a:tblPr>
              <a:tblGrid>
                <a:gridCol w="436627">
                  <a:extLst>
                    <a:ext uri="{9D8B030D-6E8A-4147-A177-3AD203B41FA5}">
                      <a16:colId xmlns:a16="http://schemas.microsoft.com/office/drawing/2014/main" val="2237915459"/>
                    </a:ext>
                  </a:extLst>
                </a:gridCol>
                <a:gridCol w="1020488">
                  <a:extLst>
                    <a:ext uri="{9D8B030D-6E8A-4147-A177-3AD203B41FA5}">
                      <a16:colId xmlns:a16="http://schemas.microsoft.com/office/drawing/2014/main" val="962386520"/>
                    </a:ext>
                  </a:extLst>
                </a:gridCol>
                <a:gridCol w="2929614">
                  <a:extLst>
                    <a:ext uri="{9D8B030D-6E8A-4147-A177-3AD203B41FA5}">
                      <a16:colId xmlns:a16="http://schemas.microsoft.com/office/drawing/2014/main" val="3767466009"/>
                    </a:ext>
                  </a:extLst>
                </a:gridCol>
                <a:gridCol w="1048871">
                  <a:extLst>
                    <a:ext uri="{9D8B030D-6E8A-4147-A177-3AD203B41FA5}">
                      <a16:colId xmlns:a16="http://schemas.microsoft.com/office/drawing/2014/main" val="1281382006"/>
                    </a:ext>
                  </a:extLst>
                </a:gridCol>
                <a:gridCol w="3065930">
                  <a:extLst>
                    <a:ext uri="{9D8B030D-6E8A-4147-A177-3AD203B41FA5}">
                      <a16:colId xmlns:a16="http://schemas.microsoft.com/office/drawing/2014/main" val="3709314463"/>
                    </a:ext>
                  </a:extLst>
                </a:gridCol>
              </a:tblGrid>
              <a:tr h="390836">
                <a:tc>
                  <a:txBody>
                    <a:bodyPr/>
                    <a:lstStyle/>
                    <a:p>
                      <a:r>
                        <a:rPr lang="en-US" dirty="0"/>
                        <a:t>#</a:t>
                      </a:r>
                    </a:p>
                  </a:txBody>
                  <a:tcPr/>
                </a:tc>
                <a:tc gridSpan="2">
                  <a:txBody>
                    <a:bodyPr/>
                    <a:lstStyle/>
                    <a:p>
                      <a:pPr algn="ctr"/>
                      <a:r>
                        <a:rPr lang="en-US" dirty="0"/>
                        <a:t>DAVID</a:t>
                      </a:r>
                    </a:p>
                  </a:txBody>
                  <a:tcPr/>
                </a:tc>
                <a:tc hMerge="1">
                  <a:txBody>
                    <a:bodyPr/>
                    <a:lstStyle/>
                    <a:p>
                      <a:endParaRPr lang="en-US" dirty="0"/>
                    </a:p>
                  </a:txBody>
                  <a:tcPr/>
                </a:tc>
                <a:tc gridSpan="2">
                  <a:txBody>
                    <a:bodyPr/>
                    <a:lstStyle/>
                    <a:p>
                      <a:pPr algn="ctr"/>
                      <a:r>
                        <a:rPr lang="en-US" dirty="0"/>
                        <a:t>NetBAS</a:t>
                      </a:r>
                    </a:p>
                  </a:txBody>
                  <a:tcPr/>
                </a:tc>
                <a:tc hMerge="1">
                  <a:txBody>
                    <a:bodyPr/>
                    <a:lstStyle/>
                    <a:p>
                      <a:endParaRPr lang="en-US" dirty="0"/>
                    </a:p>
                  </a:txBody>
                  <a:tcPr/>
                </a:tc>
                <a:extLst>
                  <a:ext uri="{0D108BD9-81ED-4DB2-BD59-A6C34878D82A}">
                    <a16:rowId xmlns:a16="http://schemas.microsoft.com/office/drawing/2014/main" val="4049038716"/>
                  </a:ext>
                </a:extLst>
              </a:tr>
              <a:tr h="488544">
                <a:tc>
                  <a:txBody>
                    <a:bodyPr/>
                    <a:lstStyle/>
                    <a:p>
                      <a:r>
                        <a:rPr lang="en-US" sz="1200" dirty="0">
                          <a:latin typeface="Times New Roman" panose="02020603050405020304" pitchFamily="18" charset="0"/>
                          <a:cs typeface="Times New Roman" panose="02020603050405020304" pitchFamily="18" charset="0"/>
                        </a:rPr>
                        <a:t>1</a:t>
                      </a:r>
                    </a:p>
                  </a:txBody>
                  <a:tcPr/>
                </a:tc>
                <a:tc>
                  <a:txBody>
                    <a:bodyPr/>
                    <a:lstStyle/>
                    <a:p>
                      <a:r>
                        <a:rPr lang="en-US" sz="1200" dirty="0">
                          <a:latin typeface="Times New Roman" panose="02020603050405020304" pitchFamily="18" charset="0"/>
                          <a:cs typeface="Times New Roman" panose="02020603050405020304" pitchFamily="18" charset="0"/>
                        </a:rPr>
                        <a:t>GO:0060070</a:t>
                      </a:r>
                    </a:p>
                  </a:txBody>
                  <a:tcPr/>
                </a:tc>
                <a:tc>
                  <a:txBody>
                    <a:bodyPr/>
                    <a:lstStyle/>
                    <a:p>
                      <a:r>
                        <a:rPr lang="en-US" sz="1200" dirty="0">
                          <a:latin typeface="Times New Roman" panose="02020603050405020304" pitchFamily="18" charset="0"/>
                          <a:cs typeface="Times New Roman" panose="02020603050405020304" pitchFamily="18" charset="0"/>
                        </a:rPr>
                        <a:t>canonical </a:t>
                      </a:r>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(p=4.2e-6, z=4.5)</a:t>
                      </a:r>
                    </a:p>
                  </a:txBody>
                  <a:tcPr/>
                </a:tc>
                <a:tc>
                  <a:txBody>
                    <a:bodyPr/>
                    <a:lstStyle/>
                    <a:p>
                      <a:r>
                        <a:rPr lang="en-US" sz="1200" dirty="0">
                          <a:latin typeface="Times New Roman" panose="02020603050405020304" pitchFamily="18" charset="0"/>
                          <a:cs typeface="Times New Roman" panose="02020603050405020304" pitchFamily="18" charset="0"/>
                        </a:rPr>
                        <a:t>GO:0060070</a:t>
                      </a:r>
                    </a:p>
                  </a:txBody>
                  <a:tcPr/>
                </a:tc>
                <a:tc>
                  <a:txBody>
                    <a:bodyPr/>
                    <a:lstStyle/>
                    <a:p>
                      <a:r>
                        <a:rPr lang="en-US" sz="1200" dirty="0">
                          <a:latin typeface="Times New Roman" panose="02020603050405020304" pitchFamily="18" charset="0"/>
                          <a:cs typeface="Times New Roman" panose="02020603050405020304" pitchFamily="18" charset="0"/>
                        </a:rPr>
                        <a:t>canonical </a:t>
                      </a:r>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(z=17.0)</a:t>
                      </a:r>
                    </a:p>
                  </a:txBody>
                  <a:tcPr/>
                </a:tc>
                <a:extLst>
                  <a:ext uri="{0D108BD9-81ED-4DB2-BD59-A6C34878D82A}">
                    <a16:rowId xmlns:a16="http://schemas.microsoft.com/office/drawing/2014/main" val="3165154617"/>
                  </a:ext>
                </a:extLst>
              </a:tr>
              <a:tr h="488544">
                <a:tc>
                  <a:txBody>
                    <a:bodyPr/>
                    <a:lstStyle/>
                    <a:p>
                      <a:r>
                        <a:rPr lang="en-US" sz="1200" dirty="0">
                          <a:latin typeface="Times New Roman" panose="02020603050405020304" pitchFamily="18" charset="0"/>
                          <a:cs typeface="Times New Roman" panose="02020603050405020304" pitchFamily="18" charset="0"/>
                        </a:rPr>
                        <a:t>2</a:t>
                      </a:r>
                    </a:p>
                  </a:txBody>
                  <a:tcPr/>
                </a:tc>
                <a:tc>
                  <a:txBody>
                    <a:bodyPr/>
                    <a:lstStyle/>
                    <a:p>
                      <a:r>
                        <a:rPr lang="en-US" sz="1200" dirty="0">
                          <a:latin typeface="Times New Roman" panose="02020603050405020304" pitchFamily="18" charset="0"/>
                          <a:cs typeface="Times New Roman" panose="02020603050405020304" pitchFamily="18" charset="0"/>
                        </a:rPr>
                        <a:t>GO:0006099</a:t>
                      </a:r>
                    </a:p>
                  </a:txBody>
                  <a:tcPr/>
                </a:tc>
                <a:tc>
                  <a:txBody>
                    <a:bodyPr/>
                    <a:lstStyle/>
                    <a:p>
                      <a:r>
                        <a:rPr lang="en-US" sz="1200" dirty="0">
                          <a:latin typeface="Times New Roman" panose="02020603050405020304" pitchFamily="18" charset="0"/>
                          <a:cs typeface="Times New Roman" panose="02020603050405020304" pitchFamily="18" charset="0"/>
                        </a:rPr>
                        <a:t>tricarboxylic acid cycle (p=2.1e-4, z=3.5)</a:t>
                      </a:r>
                    </a:p>
                  </a:txBody>
                  <a:tcPr/>
                </a:tc>
                <a:tc>
                  <a:txBody>
                    <a:bodyPr/>
                    <a:lstStyle/>
                    <a:p>
                      <a:r>
                        <a:rPr lang="en-US" sz="1200" dirty="0">
                          <a:latin typeface="Times New Roman" panose="02020603050405020304" pitchFamily="18" charset="0"/>
                          <a:cs typeface="Times New Roman" panose="02020603050405020304" pitchFamily="18" charset="0"/>
                        </a:rPr>
                        <a:t>GO:0061024</a:t>
                      </a:r>
                    </a:p>
                  </a:txBody>
                  <a:tcPr/>
                </a:tc>
                <a:tc>
                  <a:txBody>
                    <a:bodyPr/>
                    <a:lstStyle/>
                    <a:p>
                      <a:r>
                        <a:rPr lang="en-US" sz="1200" dirty="0">
                          <a:latin typeface="Times New Roman" panose="02020603050405020304" pitchFamily="18" charset="0"/>
                          <a:cs typeface="Times New Roman" panose="02020603050405020304" pitchFamily="18" charset="0"/>
                        </a:rPr>
                        <a:t>membrane organization (z=13.4)</a:t>
                      </a:r>
                    </a:p>
                  </a:txBody>
                  <a:tcPr/>
                </a:tc>
                <a:extLst>
                  <a:ext uri="{0D108BD9-81ED-4DB2-BD59-A6C34878D82A}">
                    <a16:rowId xmlns:a16="http://schemas.microsoft.com/office/drawing/2014/main" val="2683945848"/>
                  </a:ext>
                </a:extLst>
              </a:tr>
              <a:tr h="488544">
                <a:tc>
                  <a:txBody>
                    <a:bodyPr/>
                    <a:lstStyle/>
                    <a:p>
                      <a:r>
                        <a:rPr lang="en-US" sz="1200" dirty="0">
                          <a:latin typeface="Times New Roman" panose="02020603050405020304" pitchFamily="18" charset="0"/>
                          <a:cs typeface="Times New Roman" panose="02020603050405020304" pitchFamily="18" charset="0"/>
                        </a:rPr>
                        <a:t>3</a:t>
                      </a:r>
                    </a:p>
                  </a:txBody>
                  <a:tcPr/>
                </a:tc>
                <a:tc>
                  <a:txBody>
                    <a:bodyPr/>
                    <a:lstStyle/>
                    <a:p>
                      <a:r>
                        <a:rPr lang="en-US" sz="1200" dirty="0">
                          <a:latin typeface="Times New Roman" panose="02020603050405020304" pitchFamily="18" charset="0"/>
                          <a:cs typeface="Times New Roman" panose="02020603050405020304" pitchFamily="18" charset="0"/>
                        </a:rPr>
                        <a:t>GO:0009058</a:t>
                      </a:r>
                    </a:p>
                  </a:txBody>
                  <a:tcPr/>
                </a:tc>
                <a:tc>
                  <a:txBody>
                    <a:bodyPr/>
                    <a:lstStyle/>
                    <a:p>
                      <a:r>
                        <a:rPr lang="en-US" sz="1200" dirty="0">
                          <a:latin typeface="Times New Roman" panose="02020603050405020304" pitchFamily="18" charset="0"/>
                          <a:cs typeface="Times New Roman" panose="02020603050405020304" pitchFamily="18" charset="0"/>
                        </a:rPr>
                        <a:t>biosynthetic process (p=2.5e-4, z=3.5)</a:t>
                      </a:r>
                    </a:p>
                  </a:txBody>
                  <a:tcPr/>
                </a:tc>
                <a:tc>
                  <a:txBody>
                    <a:bodyPr/>
                    <a:lstStyle/>
                    <a:p>
                      <a:r>
                        <a:rPr lang="en-US" sz="1200" dirty="0">
                          <a:latin typeface="Times New Roman" panose="02020603050405020304" pitchFamily="18" charset="0"/>
                          <a:cs typeface="Times New Roman" panose="02020603050405020304" pitchFamily="18" charset="0"/>
                        </a:rPr>
                        <a:t>GO:0008286</a:t>
                      </a:r>
                    </a:p>
                  </a:txBody>
                  <a:tcPr/>
                </a:tc>
                <a:tc>
                  <a:txBody>
                    <a:bodyPr/>
                    <a:lstStyle/>
                    <a:p>
                      <a:r>
                        <a:rPr lang="en-US" sz="1200" dirty="0">
                          <a:latin typeface="Times New Roman" panose="02020603050405020304" pitchFamily="18" charset="0"/>
                          <a:cs typeface="Times New Roman" panose="02020603050405020304" pitchFamily="18" charset="0"/>
                        </a:rPr>
                        <a:t>insulin receptor signaling pathway (z=11.9)</a:t>
                      </a:r>
                    </a:p>
                  </a:txBody>
                  <a:tcPr/>
                </a:tc>
                <a:extLst>
                  <a:ext uri="{0D108BD9-81ED-4DB2-BD59-A6C34878D82A}">
                    <a16:rowId xmlns:a16="http://schemas.microsoft.com/office/drawing/2014/main" val="3990355810"/>
                  </a:ext>
                </a:extLst>
              </a:tr>
              <a:tr h="488544">
                <a:tc>
                  <a:txBody>
                    <a:bodyPr/>
                    <a:lstStyle/>
                    <a:p>
                      <a:r>
                        <a:rPr lang="en-US" sz="1200" dirty="0">
                          <a:latin typeface="Times New Roman" panose="02020603050405020304" pitchFamily="18" charset="0"/>
                          <a:cs typeface="Times New Roman" panose="02020603050405020304" pitchFamily="18" charset="0"/>
                        </a:rPr>
                        <a:t>4</a:t>
                      </a:r>
                    </a:p>
                  </a:txBody>
                  <a:tcPr/>
                </a:tc>
                <a:tc>
                  <a:txBody>
                    <a:bodyPr/>
                    <a:lstStyle/>
                    <a:p>
                      <a:r>
                        <a:rPr lang="en-US" sz="1200" dirty="0">
                          <a:latin typeface="Times New Roman" panose="02020603050405020304" pitchFamily="18" charset="0"/>
                          <a:cs typeface="Times New Roman" panose="02020603050405020304" pitchFamily="18" charset="0"/>
                        </a:rPr>
                        <a:t>GO:0033146</a:t>
                      </a:r>
                    </a:p>
                  </a:txBody>
                  <a:tcPr/>
                </a:tc>
                <a:tc>
                  <a:txBody>
                    <a:bodyPr/>
                    <a:lstStyle/>
                    <a:p>
                      <a:r>
                        <a:rPr lang="en-US" sz="1200" dirty="0">
                          <a:latin typeface="Times New Roman" panose="02020603050405020304" pitchFamily="18" charset="0"/>
                          <a:cs typeface="Times New Roman" panose="02020603050405020304" pitchFamily="18" charset="0"/>
                        </a:rPr>
                        <a:t>regulation of intracellular estrogen receptor signaling pathway (p=3.7e-4, z=3.4)</a:t>
                      </a:r>
                    </a:p>
                  </a:txBody>
                  <a:tcPr/>
                </a:tc>
                <a:tc>
                  <a:txBody>
                    <a:bodyPr/>
                    <a:lstStyle/>
                    <a:p>
                      <a:r>
                        <a:rPr lang="en-US" sz="1200" dirty="0">
                          <a:latin typeface="Times New Roman" panose="02020603050405020304" pitchFamily="18" charset="0"/>
                          <a:cs typeface="Times New Roman" panose="02020603050405020304" pitchFamily="18" charset="0"/>
                        </a:rPr>
                        <a:t>GO:0035567</a:t>
                      </a:r>
                    </a:p>
                  </a:txBody>
                  <a:tcPr/>
                </a:tc>
                <a:tc>
                  <a:txBody>
                    <a:bodyPr/>
                    <a:lstStyle/>
                    <a:p>
                      <a:r>
                        <a:rPr lang="en-US" sz="1200" dirty="0">
                          <a:latin typeface="Times New Roman" panose="02020603050405020304" pitchFamily="18" charset="0"/>
                          <a:cs typeface="Times New Roman" panose="02020603050405020304" pitchFamily="18" charset="0"/>
                        </a:rPr>
                        <a:t>non-canonical </a:t>
                      </a:r>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(z=11.2)</a:t>
                      </a:r>
                    </a:p>
                  </a:txBody>
                  <a:tcPr/>
                </a:tc>
                <a:extLst>
                  <a:ext uri="{0D108BD9-81ED-4DB2-BD59-A6C34878D82A}">
                    <a16:rowId xmlns:a16="http://schemas.microsoft.com/office/drawing/2014/main" val="171154736"/>
                  </a:ext>
                </a:extLst>
              </a:tr>
              <a:tr h="488544">
                <a:tc>
                  <a:txBody>
                    <a:bodyPr/>
                    <a:lstStyle/>
                    <a:p>
                      <a:r>
                        <a:rPr lang="en-US" sz="1200" dirty="0">
                          <a:latin typeface="Times New Roman" panose="02020603050405020304" pitchFamily="18" charset="0"/>
                          <a:cs typeface="Times New Roman" panose="02020603050405020304" pitchFamily="18" charset="0"/>
                        </a:rPr>
                        <a:t>5</a:t>
                      </a:r>
                    </a:p>
                  </a:txBody>
                  <a:tcPr/>
                </a:tc>
                <a:tc>
                  <a:txBody>
                    <a:bodyPr/>
                    <a:lstStyle/>
                    <a:p>
                      <a:r>
                        <a:rPr lang="en-US" sz="1200" dirty="0">
                          <a:latin typeface="Times New Roman" panose="02020603050405020304" pitchFamily="18" charset="0"/>
                          <a:cs typeface="Times New Roman" panose="02020603050405020304" pitchFamily="18" charset="0"/>
                        </a:rPr>
                        <a:t>GO:0006782</a:t>
                      </a:r>
                    </a:p>
                  </a:txBody>
                  <a:tcPr/>
                </a:tc>
                <a:tc>
                  <a:txBody>
                    <a:bodyPr/>
                    <a:lstStyle/>
                    <a:p>
                      <a:r>
                        <a:rPr lang="en-US" sz="1200" dirty="0">
                          <a:latin typeface="Times New Roman" panose="02020603050405020304" pitchFamily="18" charset="0"/>
                          <a:cs typeface="Times New Roman" panose="02020603050405020304" pitchFamily="18" charset="0"/>
                        </a:rPr>
                        <a:t>protoporphyrinogen IX biosynthetic process (p=5.4e-4, z=3.3)</a:t>
                      </a:r>
                    </a:p>
                  </a:txBody>
                  <a:tcPr/>
                </a:tc>
                <a:tc>
                  <a:txBody>
                    <a:bodyPr/>
                    <a:lstStyle/>
                    <a:p>
                      <a:r>
                        <a:rPr lang="en-US" sz="1200" dirty="0">
                          <a:latin typeface="Times New Roman" panose="02020603050405020304" pitchFamily="18" charset="0"/>
                          <a:cs typeface="Times New Roman" panose="02020603050405020304" pitchFamily="18" charset="0"/>
                        </a:rPr>
                        <a:t>GO:0090090</a:t>
                      </a:r>
                    </a:p>
                  </a:txBody>
                  <a:tcPr/>
                </a:tc>
                <a:tc>
                  <a:txBody>
                    <a:bodyPr/>
                    <a:lstStyle/>
                    <a:p>
                      <a:r>
                        <a:rPr lang="en-US" sz="1200" dirty="0">
                          <a:latin typeface="Times New Roman" panose="02020603050405020304" pitchFamily="18" charset="0"/>
                          <a:cs typeface="Times New Roman" panose="02020603050405020304" pitchFamily="18" charset="0"/>
                        </a:rPr>
                        <a:t>negative regulation of canonical </a:t>
                      </a:r>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(z=9.5)</a:t>
                      </a:r>
                    </a:p>
                  </a:txBody>
                  <a:tcPr/>
                </a:tc>
                <a:extLst>
                  <a:ext uri="{0D108BD9-81ED-4DB2-BD59-A6C34878D82A}">
                    <a16:rowId xmlns:a16="http://schemas.microsoft.com/office/drawing/2014/main" val="2581499252"/>
                  </a:ext>
                </a:extLst>
              </a:tr>
              <a:tr h="488544">
                <a:tc>
                  <a:txBody>
                    <a:bodyPr/>
                    <a:lstStyle/>
                    <a:p>
                      <a:r>
                        <a:rPr lang="en-US" sz="1200" dirty="0">
                          <a:latin typeface="Times New Roman" panose="02020603050405020304" pitchFamily="18" charset="0"/>
                          <a:cs typeface="Times New Roman" panose="02020603050405020304" pitchFamily="18" charset="0"/>
                        </a:rPr>
                        <a:t>6</a:t>
                      </a:r>
                    </a:p>
                  </a:txBody>
                  <a:tcPr/>
                </a:tc>
                <a:tc>
                  <a:txBody>
                    <a:bodyPr/>
                    <a:lstStyle/>
                    <a:p>
                      <a:r>
                        <a:rPr lang="en-US" sz="1200" dirty="0">
                          <a:latin typeface="Times New Roman" panose="02020603050405020304" pitchFamily="18" charset="0"/>
                          <a:cs typeface="Times New Roman" panose="02020603050405020304" pitchFamily="18" charset="0"/>
                        </a:rPr>
                        <a:t>GO:0006783</a:t>
                      </a:r>
                    </a:p>
                  </a:txBody>
                  <a:tcPr/>
                </a:tc>
                <a:tc>
                  <a:txBody>
                    <a:bodyPr/>
                    <a:lstStyle/>
                    <a:p>
                      <a:r>
                        <a:rPr lang="en-US" sz="1200" dirty="0" err="1">
                          <a:latin typeface="Times New Roman" panose="02020603050405020304" pitchFamily="18" charset="0"/>
                          <a:cs typeface="Times New Roman" panose="02020603050405020304" pitchFamily="18" charset="0"/>
                        </a:rPr>
                        <a:t>heme</a:t>
                      </a:r>
                      <a:r>
                        <a:rPr lang="en-US" sz="1200" dirty="0">
                          <a:latin typeface="Times New Roman" panose="02020603050405020304" pitchFamily="18" charset="0"/>
                          <a:cs typeface="Times New Roman" panose="02020603050405020304" pitchFamily="18" charset="0"/>
                        </a:rPr>
                        <a:t> biosynthetic process (p=6.2e-4, z=3.2)</a:t>
                      </a:r>
                    </a:p>
                  </a:txBody>
                  <a:tcPr/>
                </a:tc>
                <a:tc>
                  <a:txBody>
                    <a:bodyPr/>
                    <a:lstStyle/>
                    <a:p>
                      <a:r>
                        <a:rPr lang="en-US" sz="1200" dirty="0">
                          <a:latin typeface="Times New Roman" panose="02020603050405020304" pitchFamily="18" charset="0"/>
                          <a:cs typeface="Times New Roman" panose="02020603050405020304" pitchFamily="18" charset="0"/>
                        </a:rPr>
                        <a:t>GO:0006986</a:t>
                      </a:r>
                    </a:p>
                  </a:txBody>
                  <a:tcPr/>
                </a:tc>
                <a:tc>
                  <a:txBody>
                    <a:bodyPr/>
                    <a:lstStyle/>
                    <a:p>
                      <a:r>
                        <a:rPr lang="en-US" sz="1200" dirty="0">
                          <a:latin typeface="Times New Roman" panose="02020603050405020304" pitchFamily="18" charset="0"/>
                          <a:cs typeface="Times New Roman" panose="02020603050405020304" pitchFamily="18" charset="0"/>
                        </a:rPr>
                        <a:t>response to unfolded protein (z=9.0)</a:t>
                      </a:r>
                    </a:p>
                  </a:txBody>
                  <a:tcPr/>
                </a:tc>
                <a:extLst>
                  <a:ext uri="{0D108BD9-81ED-4DB2-BD59-A6C34878D82A}">
                    <a16:rowId xmlns:a16="http://schemas.microsoft.com/office/drawing/2014/main" val="203560213"/>
                  </a:ext>
                </a:extLst>
              </a:tr>
              <a:tr h="488544">
                <a:tc>
                  <a:txBody>
                    <a:bodyPr/>
                    <a:lstStyle/>
                    <a:p>
                      <a:r>
                        <a:rPr lang="en-US" sz="1200" dirty="0">
                          <a:latin typeface="Times New Roman" panose="02020603050405020304" pitchFamily="18" charset="0"/>
                          <a:cs typeface="Times New Roman" panose="02020603050405020304" pitchFamily="18" charset="0"/>
                        </a:rPr>
                        <a:t>7</a:t>
                      </a:r>
                    </a:p>
                  </a:txBody>
                  <a:tcPr/>
                </a:tc>
                <a:tc>
                  <a:txBody>
                    <a:bodyPr/>
                    <a:lstStyle/>
                    <a:p>
                      <a:r>
                        <a:rPr lang="en-US" sz="1200" dirty="0">
                          <a:latin typeface="Times New Roman" panose="02020603050405020304" pitchFamily="18" charset="0"/>
                          <a:cs typeface="Times New Roman" panose="02020603050405020304" pitchFamily="18" charset="0"/>
                        </a:rPr>
                        <a:t>GO:0045600</a:t>
                      </a:r>
                    </a:p>
                  </a:txBody>
                  <a:tcPr/>
                </a:tc>
                <a:tc>
                  <a:txBody>
                    <a:bodyPr/>
                    <a:lstStyle/>
                    <a:p>
                      <a:r>
                        <a:rPr lang="en-US" sz="1200" dirty="0">
                          <a:latin typeface="Times New Roman" panose="02020603050405020304" pitchFamily="18" charset="0"/>
                          <a:cs typeface="Times New Roman" panose="02020603050405020304" pitchFamily="18" charset="0"/>
                        </a:rPr>
                        <a:t>positive regulation of fat cell differentiation (p=0.0020, z=2.9)</a:t>
                      </a:r>
                    </a:p>
                  </a:txBody>
                  <a:tcPr/>
                </a:tc>
                <a:tc>
                  <a:txBody>
                    <a:bodyPr/>
                    <a:lstStyle/>
                    <a:p>
                      <a:r>
                        <a:rPr lang="en-US" sz="1200" dirty="0">
                          <a:latin typeface="Times New Roman" panose="02020603050405020304" pitchFamily="18" charset="0"/>
                          <a:cs typeface="Times New Roman" panose="02020603050405020304" pitchFamily="18" charset="0"/>
                        </a:rPr>
                        <a:t>GO:0090263</a:t>
                      </a:r>
                    </a:p>
                  </a:txBody>
                  <a:tcPr/>
                </a:tc>
                <a:tc>
                  <a:txBody>
                    <a:bodyPr/>
                    <a:lstStyle/>
                    <a:p>
                      <a:r>
                        <a:rPr lang="en-US" sz="1200" dirty="0">
                          <a:latin typeface="Times New Roman" panose="02020603050405020304" pitchFamily="18" charset="0"/>
                          <a:cs typeface="Times New Roman" panose="02020603050405020304" pitchFamily="18" charset="0"/>
                        </a:rPr>
                        <a:t>positive regulation of canonical </a:t>
                      </a:r>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(z=8.9)</a:t>
                      </a:r>
                    </a:p>
                  </a:txBody>
                  <a:tcPr/>
                </a:tc>
                <a:extLst>
                  <a:ext uri="{0D108BD9-81ED-4DB2-BD59-A6C34878D82A}">
                    <a16:rowId xmlns:a16="http://schemas.microsoft.com/office/drawing/2014/main" val="3648835482"/>
                  </a:ext>
                </a:extLst>
              </a:tr>
              <a:tr h="488544">
                <a:tc>
                  <a:txBody>
                    <a:bodyPr/>
                    <a:lstStyle/>
                    <a:p>
                      <a:r>
                        <a:rPr lang="en-US" sz="1200" dirty="0">
                          <a:latin typeface="Times New Roman" panose="02020603050405020304" pitchFamily="18" charset="0"/>
                          <a:cs typeface="Times New Roman" panose="02020603050405020304" pitchFamily="18" charset="0"/>
                        </a:rPr>
                        <a:t>8</a:t>
                      </a:r>
                    </a:p>
                  </a:txBody>
                  <a:tcPr/>
                </a:tc>
                <a:tc>
                  <a:txBody>
                    <a:bodyPr/>
                    <a:lstStyle/>
                    <a:p>
                      <a:r>
                        <a:rPr lang="en-US" sz="1200" dirty="0">
                          <a:latin typeface="Times New Roman" panose="02020603050405020304" pitchFamily="18" charset="0"/>
                          <a:cs typeface="Times New Roman" panose="02020603050405020304" pitchFamily="18" charset="0"/>
                        </a:rPr>
                        <a:t>GO:0045893</a:t>
                      </a:r>
                    </a:p>
                  </a:txBody>
                  <a:tcPr/>
                </a:tc>
                <a:tc>
                  <a:txBody>
                    <a:bodyPr/>
                    <a:lstStyle/>
                    <a:p>
                      <a:r>
                        <a:rPr lang="en-US" sz="1200" dirty="0">
                          <a:latin typeface="Times New Roman" panose="02020603050405020304" pitchFamily="18" charset="0"/>
                          <a:cs typeface="Times New Roman" panose="02020603050405020304" pitchFamily="18" charset="0"/>
                        </a:rPr>
                        <a:t>positive regulation of transcription, DNA-templated (p=0.0024, z=2.8)</a:t>
                      </a:r>
                    </a:p>
                  </a:txBody>
                  <a:tcPr/>
                </a:tc>
                <a:tc>
                  <a:txBody>
                    <a:bodyPr/>
                    <a:lstStyle/>
                    <a:p>
                      <a:r>
                        <a:rPr lang="en-US" sz="1200" dirty="0">
                          <a:latin typeface="Times New Roman" panose="02020603050405020304" pitchFamily="18" charset="0"/>
                          <a:cs typeface="Times New Roman" panose="02020603050405020304" pitchFamily="18" charset="0"/>
                        </a:rPr>
                        <a:t>GO:1904886</a:t>
                      </a:r>
                    </a:p>
                  </a:txBody>
                  <a:tcPr/>
                </a:tc>
                <a:tc>
                  <a:txBody>
                    <a:bodyPr/>
                    <a:lstStyle/>
                    <a:p>
                      <a:r>
                        <a:rPr lang="en-US" sz="1200" dirty="0">
                          <a:latin typeface="Times New Roman" panose="02020603050405020304" pitchFamily="18" charset="0"/>
                          <a:cs typeface="Times New Roman" panose="02020603050405020304" pitchFamily="18" charset="0"/>
                        </a:rPr>
                        <a:t>beta-catenin destruction complex disassembly (z=8.9)</a:t>
                      </a:r>
                    </a:p>
                  </a:txBody>
                  <a:tcPr/>
                </a:tc>
                <a:extLst>
                  <a:ext uri="{0D108BD9-81ED-4DB2-BD59-A6C34878D82A}">
                    <a16:rowId xmlns:a16="http://schemas.microsoft.com/office/drawing/2014/main" val="3986093038"/>
                  </a:ext>
                </a:extLst>
              </a:tr>
              <a:tr h="488544">
                <a:tc>
                  <a:txBody>
                    <a:bodyPr/>
                    <a:lstStyle/>
                    <a:p>
                      <a:r>
                        <a:rPr lang="en-US" sz="1200" dirty="0">
                          <a:latin typeface="Times New Roman" panose="02020603050405020304" pitchFamily="18" charset="0"/>
                          <a:cs typeface="Times New Roman" panose="02020603050405020304" pitchFamily="18" charset="0"/>
                        </a:rPr>
                        <a:t>9</a:t>
                      </a:r>
                    </a:p>
                  </a:txBody>
                  <a:tcPr/>
                </a:tc>
                <a:tc>
                  <a:txBody>
                    <a:bodyPr/>
                    <a:lstStyle/>
                    <a:p>
                      <a:r>
                        <a:rPr lang="en-US" sz="1200" dirty="0">
                          <a:latin typeface="Times New Roman" panose="02020603050405020304" pitchFamily="18" charset="0"/>
                          <a:cs typeface="Times New Roman" panose="02020603050405020304" pitchFamily="18" charset="0"/>
                        </a:rPr>
                        <a:t>GO:0016055</a:t>
                      </a:r>
                    </a:p>
                  </a:txBody>
                  <a:tcPr/>
                </a:tc>
                <a:tc>
                  <a:txBody>
                    <a:bodyPr/>
                    <a:lstStyle/>
                    <a:p>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(p=0.0034, z=2.7)</a:t>
                      </a:r>
                    </a:p>
                  </a:txBody>
                  <a:tcPr/>
                </a:tc>
                <a:tc>
                  <a:txBody>
                    <a:bodyPr/>
                    <a:lstStyle/>
                    <a:p>
                      <a:r>
                        <a:rPr lang="en-US" sz="1200" dirty="0">
                          <a:latin typeface="Times New Roman" panose="02020603050405020304" pitchFamily="18" charset="0"/>
                          <a:cs typeface="Times New Roman" panose="02020603050405020304" pitchFamily="18" charset="0"/>
                        </a:rPr>
                        <a:t>GO:0045165</a:t>
                      </a:r>
                    </a:p>
                  </a:txBody>
                  <a:tcPr/>
                </a:tc>
                <a:tc>
                  <a:txBody>
                    <a:bodyPr/>
                    <a:lstStyle/>
                    <a:p>
                      <a:r>
                        <a:rPr lang="en-US" sz="1200" dirty="0">
                          <a:latin typeface="Times New Roman" panose="02020603050405020304" pitchFamily="18" charset="0"/>
                          <a:cs typeface="Times New Roman" panose="02020603050405020304" pitchFamily="18" charset="0"/>
                        </a:rPr>
                        <a:t>cell fate commitment (z=8.9)</a:t>
                      </a:r>
                    </a:p>
                  </a:txBody>
                  <a:tcPr/>
                </a:tc>
                <a:extLst>
                  <a:ext uri="{0D108BD9-81ED-4DB2-BD59-A6C34878D82A}">
                    <a16:rowId xmlns:a16="http://schemas.microsoft.com/office/drawing/2014/main" val="3528278660"/>
                  </a:ext>
                </a:extLst>
              </a:tr>
              <a:tr h="683962">
                <a:tc>
                  <a:txBody>
                    <a:bodyPr/>
                    <a:lstStyle/>
                    <a:p>
                      <a:r>
                        <a:rPr lang="en-US" sz="1200" dirty="0">
                          <a:latin typeface="Times New Roman" panose="02020603050405020304" pitchFamily="18" charset="0"/>
                          <a:cs typeface="Times New Roman" panose="02020603050405020304" pitchFamily="18" charset="0"/>
                        </a:rPr>
                        <a:t>10</a:t>
                      </a:r>
                    </a:p>
                  </a:txBody>
                  <a:tcPr/>
                </a:tc>
                <a:tc>
                  <a:txBody>
                    <a:bodyPr/>
                    <a:lstStyle/>
                    <a:p>
                      <a:r>
                        <a:rPr lang="en-US" sz="1200" dirty="0">
                          <a:latin typeface="Times New Roman" panose="02020603050405020304" pitchFamily="18" charset="0"/>
                          <a:cs typeface="Times New Roman" panose="02020603050405020304" pitchFamily="18" charset="0"/>
                        </a:rPr>
                        <a:t>GO:0044332</a:t>
                      </a:r>
                    </a:p>
                  </a:txBody>
                  <a:tcPr/>
                </a:tc>
                <a:tc>
                  <a:txBody>
                    <a:bodyPr/>
                    <a:lstStyle/>
                    <a:p>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signaling pathway involved in dorsal/ventral axis specification (p=0.0035, z=2.7)</a:t>
                      </a:r>
                    </a:p>
                  </a:txBody>
                  <a:tcPr/>
                </a:tc>
                <a:tc>
                  <a:txBody>
                    <a:bodyPr/>
                    <a:lstStyle/>
                    <a:p>
                      <a:r>
                        <a:rPr lang="en-US" sz="1200" dirty="0">
                          <a:latin typeface="Times New Roman" panose="02020603050405020304" pitchFamily="18" charset="0"/>
                          <a:cs typeface="Times New Roman" panose="02020603050405020304" pitchFamily="18" charset="0"/>
                        </a:rPr>
                        <a:t>GO:0016241</a:t>
                      </a:r>
                    </a:p>
                  </a:txBody>
                  <a:tcPr/>
                </a:tc>
                <a:tc>
                  <a:txBody>
                    <a:bodyPr/>
                    <a:lstStyle/>
                    <a:p>
                      <a:r>
                        <a:rPr lang="en-US" sz="1200" dirty="0">
                          <a:latin typeface="Times New Roman" panose="02020603050405020304" pitchFamily="18" charset="0"/>
                          <a:cs typeface="Times New Roman" panose="02020603050405020304" pitchFamily="18" charset="0"/>
                        </a:rPr>
                        <a:t>regulation of </a:t>
                      </a:r>
                      <a:r>
                        <a:rPr lang="en-US" sz="1200" dirty="0" err="1">
                          <a:latin typeface="Times New Roman" panose="02020603050405020304" pitchFamily="18" charset="0"/>
                          <a:cs typeface="Times New Roman" panose="02020603050405020304" pitchFamily="18" charset="0"/>
                        </a:rPr>
                        <a:t>macroautophagy</a:t>
                      </a:r>
                      <a:r>
                        <a:rPr lang="en-US" sz="1200" dirty="0">
                          <a:latin typeface="Times New Roman" panose="02020603050405020304" pitchFamily="18" charset="0"/>
                          <a:cs typeface="Times New Roman" panose="02020603050405020304" pitchFamily="18" charset="0"/>
                        </a:rPr>
                        <a:t> (z=8.6)</a:t>
                      </a:r>
                    </a:p>
                  </a:txBody>
                  <a:tcPr/>
                </a:tc>
                <a:extLst>
                  <a:ext uri="{0D108BD9-81ED-4DB2-BD59-A6C34878D82A}">
                    <a16:rowId xmlns:a16="http://schemas.microsoft.com/office/drawing/2014/main" val="2888419435"/>
                  </a:ext>
                </a:extLst>
              </a:tr>
            </a:tbl>
          </a:graphicData>
        </a:graphic>
      </p:graphicFrame>
      <p:sp>
        <p:nvSpPr>
          <p:cNvPr id="5" name="TextBox 4">
            <a:extLst>
              <a:ext uri="{FF2B5EF4-FFF2-40B4-BE49-F238E27FC236}">
                <a16:creationId xmlns:a16="http://schemas.microsoft.com/office/drawing/2014/main" id="{3DC92210-55BD-6F48-BBC4-1E2991A108EA}"/>
              </a:ext>
            </a:extLst>
          </p:cNvPr>
          <p:cNvSpPr txBox="1"/>
          <p:nvPr/>
        </p:nvSpPr>
        <p:spPr>
          <a:xfrm>
            <a:off x="385484" y="430306"/>
            <a:ext cx="4285917" cy="369332"/>
          </a:xfrm>
          <a:prstGeom prst="rect">
            <a:avLst/>
          </a:prstGeom>
          <a:noFill/>
        </p:spPr>
        <p:txBody>
          <a:bodyPr wrap="none" rtlCol="0">
            <a:spAutoFit/>
          </a:bodyPr>
          <a:lstStyle/>
          <a:p>
            <a:r>
              <a:rPr lang="en-US" dirty="0"/>
              <a:t>Top 10 enriched BP terms, DAVID vs NetBAS</a:t>
            </a:r>
          </a:p>
        </p:txBody>
      </p:sp>
      <p:pic>
        <p:nvPicPr>
          <p:cNvPr id="3" name="Picture 2">
            <a:extLst>
              <a:ext uri="{FF2B5EF4-FFF2-40B4-BE49-F238E27FC236}">
                <a16:creationId xmlns:a16="http://schemas.microsoft.com/office/drawing/2014/main" id="{5CE2DA8A-381A-8D48-B294-A6434D0FDBFA}"/>
              </a:ext>
            </a:extLst>
          </p:cNvPr>
          <p:cNvPicPr>
            <a:picLocks noChangeAspect="1"/>
          </p:cNvPicPr>
          <p:nvPr/>
        </p:nvPicPr>
        <p:blipFill rotWithShape="1">
          <a:blip r:embed="rId2"/>
          <a:srcRect l="26022" t="21046" b="5882"/>
          <a:stretch/>
        </p:blipFill>
        <p:spPr>
          <a:xfrm>
            <a:off x="8887768" y="1385445"/>
            <a:ext cx="3156789" cy="5345363"/>
          </a:xfrm>
          <a:prstGeom prst="rect">
            <a:avLst/>
          </a:prstGeom>
        </p:spPr>
      </p:pic>
    </p:spTree>
    <p:extLst>
      <p:ext uri="{BB962C8B-B14F-4D97-AF65-F5344CB8AC3E}">
        <p14:creationId xmlns:p14="http://schemas.microsoft.com/office/powerpoint/2010/main" val="1798467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A1F5E47-35C2-D84A-9F1D-E95CA28BA191}"/>
              </a:ext>
            </a:extLst>
          </p:cNvPr>
          <p:cNvSpPr txBox="1"/>
          <p:nvPr/>
        </p:nvSpPr>
        <p:spPr>
          <a:xfrm>
            <a:off x="322731" y="493059"/>
            <a:ext cx="4285917" cy="369332"/>
          </a:xfrm>
          <a:prstGeom prst="rect">
            <a:avLst/>
          </a:prstGeom>
          <a:noFill/>
        </p:spPr>
        <p:txBody>
          <a:bodyPr wrap="none" rtlCol="0">
            <a:spAutoFit/>
          </a:bodyPr>
          <a:lstStyle/>
          <a:p>
            <a:r>
              <a:rPr lang="en-US" dirty="0"/>
              <a:t>Top 10 enriched CC terms, DAVID vs NetBAS</a:t>
            </a:r>
          </a:p>
        </p:txBody>
      </p:sp>
      <p:graphicFrame>
        <p:nvGraphicFramePr>
          <p:cNvPr id="12" name="Table 11">
            <a:extLst>
              <a:ext uri="{FF2B5EF4-FFF2-40B4-BE49-F238E27FC236}">
                <a16:creationId xmlns:a16="http://schemas.microsoft.com/office/drawing/2014/main" id="{BE73B8C4-C77F-774E-989C-A9C81B59FE9A}"/>
              </a:ext>
            </a:extLst>
          </p:cNvPr>
          <p:cNvGraphicFramePr>
            <a:graphicFrameLocks noGrp="1"/>
          </p:cNvGraphicFramePr>
          <p:nvPr>
            <p:extLst>
              <p:ext uri="{D42A27DB-BD31-4B8C-83A1-F6EECF244321}">
                <p14:modId xmlns:p14="http://schemas.microsoft.com/office/powerpoint/2010/main" val="1181332653"/>
              </p:ext>
            </p:extLst>
          </p:nvPr>
        </p:nvGraphicFramePr>
        <p:xfrm>
          <a:off x="230095" y="1054608"/>
          <a:ext cx="8501530" cy="5471694"/>
        </p:xfrm>
        <a:graphic>
          <a:graphicData uri="http://schemas.openxmlformats.org/drawingml/2006/table">
            <a:tbl>
              <a:tblPr firstRow="1" bandRow="1">
                <a:tableStyleId>{5C22544A-7EE6-4342-B048-85BDC9FD1C3A}</a:tableStyleId>
              </a:tblPr>
              <a:tblGrid>
                <a:gridCol w="436627">
                  <a:extLst>
                    <a:ext uri="{9D8B030D-6E8A-4147-A177-3AD203B41FA5}">
                      <a16:colId xmlns:a16="http://schemas.microsoft.com/office/drawing/2014/main" val="2237915459"/>
                    </a:ext>
                  </a:extLst>
                </a:gridCol>
                <a:gridCol w="1020488">
                  <a:extLst>
                    <a:ext uri="{9D8B030D-6E8A-4147-A177-3AD203B41FA5}">
                      <a16:colId xmlns:a16="http://schemas.microsoft.com/office/drawing/2014/main" val="962386520"/>
                    </a:ext>
                  </a:extLst>
                </a:gridCol>
                <a:gridCol w="2929614">
                  <a:extLst>
                    <a:ext uri="{9D8B030D-6E8A-4147-A177-3AD203B41FA5}">
                      <a16:colId xmlns:a16="http://schemas.microsoft.com/office/drawing/2014/main" val="3767466009"/>
                    </a:ext>
                  </a:extLst>
                </a:gridCol>
                <a:gridCol w="1048871">
                  <a:extLst>
                    <a:ext uri="{9D8B030D-6E8A-4147-A177-3AD203B41FA5}">
                      <a16:colId xmlns:a16="http://schemas.microsoft.com/office/drawing/2014/main" val="1281382006"/>
                    </a:ext>
                  </a:extLst>
                </a:gridCol>
                <a:gridCol w="3065930">
                  <a:extLst>
                    <a:ext uri="{9D8B030D-6E8A-4147-A177-3AD203B41FA5}">
                      <a16:colId xmlns:a16="http://schemas.microsoft.com/office/drawing/2014/main" val="3709314463"/>
                    </a:ext>
                  </a:extLst>
                </a:gridCol>
              </a:tblGrid>
              <a:tr h="390836">
                <a:tc>
                  <a:txBody>
                    <a:bodyPr/>
                    <a:lstStyle/>
                    <a:p>
                      <a:r>
                        <a:rPr lang="en-US" dirty="0"/>
                        <a:t>#</a:t>
                      </a:r>
                    </a:p>
                  </a:txBody>
                  <a:tcPr/>
                </a:tc>
                <a:tc gridSpan="2">
                  <a:txBody>
                    <a:bodyPr/>
                    <a:lstStyle/>
                    <a:p>
                      <a:pPr algn="ctr"/>
                      <a:r>
                        <a:rPr lang="en-US" dirty="0"/>
                        <a:t>DAVID</a:t>
                      </a:r>
                    </a:p>
                  </a:txBody>
                  <a:tcPr/>
                </a:tc>
                <a:tc hMerge="1">
                  <a:txBody>
                    <a:bodyPr/>
                    <a:lstStyle/>
                    <a:p>
                      <a:endParaRPr lang="en-US" dirty="0"/>
                    </a:p>
                  </a:txBody>
                  <a:tcPr/>
                </a:tc>
                <a:tc gridSpan="2">
                  <a:txBody>
                    <a:bodyPr/>
                    <a:lstStyle/>
                    <a:p>
                      <a:pPr algn="ctr"/>
                      <a:r>
                        <a:rPr lang="en-US" dirty="0"/>
                        <a:t>NetBAS</a:t>
                      </a:r>
                    </a:p>
                  </a:txBody>
                  <a:tcPr/>
                </a:tc>
                <a:tc hMerge="1">
                  <a:txBody>
                    <a:bodyPr/>
                    <a:lstStyle/>
                    <a:p>
                      <a:endParaRPr lang="en-US" dirty="0"/>
                    </a:p>
                  </a:txBody>
                  <a:tcPr/>
                </a:tc>
                <a:extLst>
                  <a:ext uri="{0D108BD9-81ED-4DB2-BD59-A6C34878D82A}">
                    <a16:rowId xmlns:a16="http://schemas.microsoft.com/office/drawing/2014/main" val="4049038716"/>
                  </a:ext>
                </a:extLst>
              </a:tr>
              <a:tr h="488544">
                <a:tc>
                  <a:txBody>
                    <a:bodyPr/>
                    <a:lstStyle/>
                    <a:p>
                      <a:r>
                        <a:rPr lang="en-US" sz="1200" dirty="0">
                          <a:latin typeface="Times New Roman" panose="02020603050405020304" pitchFamily="18" charset="0"/>
                          <a:cs typeface="Times New Roman" panose="02020603050405020304" pitchFamily="18" charset="0"/>
                        </a:rPr>
                        <a:t>1</a:t>
                      </a:r>
                    </a:p>
                  </a:txBody>
                  <a:tcPr/>
                </a:tc>
                <a:tc>
                  <a:txBody>
                    <a:bodyPr/>
                    <a:lstStyle/>
                    <a:p>
                      <a:r>
                        <a:rPr lang="en-US" sz="1200" dirty="0">
                          <a:latin typeface="Times New Roman" panose="02020603050405020304" pitchFamily="18" charset="0"/>
                          <a:cs typeface="Times New Roman" panose="02020603050405020304" pitchFamily="18" charset="0"/>
                        </a:rPr>
                        <a:t>GO:0005759</a:t>
                      </a:r>
                    </a:p>
                  </a:txBody>
                  <a:tcPr/>
                </a:tc>
                <a:tc>
                  <a:txBody>
                    <a:bodyPr/>
                    <a:lstStyle/>
                    <a:p>
                      <a:r>
                        <a:rPr lang="en-US" sz="1200" dirty="0">
                          <a:latin typeface="Times New Roman" panose="02020603050405020304" pitchFamily="18" charset="0"/>
                          <a:cs typeface="Times New Roman" panose="02020603050405020304" pitchFamily="18" charset="0"/>
                        </a:rPr>
                        <a:t>mitochondrial matrix  (p=3.4e-6)</a:t>
                      </a:r>
                    </a:p>
                  </a:txBody>
                  <a:tcPr/>
                </a:tc>
                <a:tc>
                  <a:txBody>
                    <a:bodyPr/>
                    <a:lstStyle/>
                    <a:p>
                      <a:r>
                        <a:rPr lang="en-US" sz="1200" dirty="0">
                          <a:latin typeface="Times New Roman" panose="02020603050405020304" pitchFamily="18" charset="0"/>
                          <a:cs typeface="Times New Roman" panose="02020603050405020304" pitchFamily="18" charset="0"/>
                        </a:rPr>
                        <a:t>GO:0070062</a:t>
                      </a:r>
                    </a:p>
                  </a:txBody>
                  <a:tcPr/>
                </a:tc>
                <a:tc>
                  <a:txBody>
                    <a:bodyPr/>
                    <a:lstStyle/>
                    <a:p>
                      <a:r>
                        <a:rPr lang="en-US" sz="1200" dirty="0">
                          <a:latin typeface="Times New Roman" panose="02020603050405020304" pitchFamily="18" charset="0"/>
                          <a:cs typeface="Times New Roman" panose="02020603050405020304" pitchFamily="18" charset="0"/>
                        </a:rPr>
                        <a:t>extracellular exosome (z=14.0)</a:t>
                      </a:r>
                    </a:p>
                  </a:txBody>
                  <a:tcPr/>
                </a:tc>
                <a:extLst>
                  <a:ext uri="{0D108BD9-81ED-4DB2-BD59-A6C34878D82A}">
                    <a16:rowId xmlns:a16="http://schemas.microsoft.com/office/drawing/2014/main" val="3165154617"/>
                  </a:ext>
                </a:extLst>
              </a:tr>
              <a:tr h="488544">
                <a:tc>
                  <a:txBody>
                    <a:bodyPr/>
                    <a:lstStyle/>
                    <a:p>
                      <a:r>
                        <a:rPr lang="en-US" sz="1200" dirty="0">
                          <a:latin typeface="Times New Roman" panose="02020603050405020304" pitchFamily="18" charset="0"/>
                          <a:cs typeface="Times New Roman" panose="02020603050405020304" pitchFamily="18" charset="0"/>
                        </a:rPr>
                        <a:t>2</a:t>
                      </a:r>
                    </a:p>
                  </a:txBody>
                  <a:tcPr/>
                </a:tc>
                <a:tc>
                  <a:txBody>
                    <a:bodyPr/>
                    <a:lstStyle/>
                    <a:p>
                      <a:r>
                        <a:rPr lang="en-US" sz="1200" dirty="0">
                          <a:latin typeface="Times New Roman" panose="02020603050405020304" pitchFamily="18" charset="0"/>
                          <a:cs typeface="Times New Roman" panose="02020603050405020304" pitchFamily="18" charset="0"/>
                        </a:rPr>
                        <a:t>GO:0005829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cytosol (p=4.2e-6)</a:t>
                      </a:r>
                    </a:p>
                    <a:p>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GO:0005829</a:t>
                      </a:r>
                    </a:p>
                  </a:txBody>
                  <a:tcPr/>
                </a:tc>
                <a:tc>
                  <a:txBody>
                    <a:bodyPr/>
                    <a:lstStyle/>
                    <a:p>
                      <a:r>
                        <a:rPr lang="en-US" sz="1200" dirty="0">
                          <a:latin typeface="Times New Roman" panose="02020603050405020304" pitchFamily="18" charset="0"/>
                          <a:cs typeface="Times New Roman" panose="02020603050405020304" pitchFamily="18" charset="0"/>
                        </a:rPr>
                        <a:t>cytosol (z=12.3)</a:t>
                      </a:r>
                    </a:p>
                  </a:txBody>
                  <a:tcPr/>
                </a:tc>
                <a:extLst>
                  <a:ext uri="{0D108BD9-81ED-4DB2-BD59-A6C34878D82A}">
                    <a16:rowId xmlns:a16="http://schemas.microsoft.com/office/drawing/2014/main" val="2683945848"/>
                  </a:ext>
                </a:extLst>
              </a:tr>
              <a:tr h="488544">
                <a:tc>
                  <a:txBody>
                    <a:bodyPr/>
                    <a:lstStyle/>
                    <a:p>
                      <a:r>
                        <a:rPr lang="en-US" sz="1200" dirty="0">
                          <a:latin typeface="Times New Roman" panose="02020603050405020304" pitchFamily="18" charset="0"/>
                          <a:cs typeface="Times New Roman" panose="02020603050405020304" pitchFamily="18" charset="0"/>
                        </a:rPr>
                        <a:t>3</a:t>
                      </a:r>
                    </a:p>
                  </a:txBody>
                  <a:tcPr/>
                </a:tc>
                <a:tc>
                  <a:txBody>
                    <a:bodyPr/>
                    <a:lstStyle/>
                    <a:p>
                      <a:r>
                        <a:rPr lang="en-US" sz="1200" dirty="0">
                          <a:latin typeface="Times New Roman" panose="02020603050405020304" pitchFamily="18" charset="0"/>
                          <a:cs typeface="Times New Roman" panose="02020603050405020304" pitchFamily="18" charset="0"/>
                        </a:rPr>
                        <a:t>GO:0042470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melanosome (p=1.8e-5)</a:t>
                      </a:r>
                    </a:p>
                    <a:p>
                      <a:endParaRPr lang="en-US"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GO:0005759</a:t>
                      </a:r>
                    </a:p>
                  </a:txBody>
                  <a:tcPr/>
                </a:tc>
                <a:tc>
                  <a:txBody>
                    <a:bodyPr/>
                    <a:lstStyle/>
                    <a:p>
                      <a:r>
                        <a:rPr lang="en-US" sz="1200" dirty="0">
                          <a:latin typeface="Times New Roman" panose="02020603050405020304" pitchFamily="18" charset="0"/>
                          <a:cs typeface="Times New Roman" panose="02020603050405020304" pitchFamily="18" charset="0"/>
                        </a:rPr>
                        <a:t>mitochondrial matrix (z=12.0)</a:t>
                      </a:r>
                    </a:p>
                  </a:txBody>
                  <a:tcPr/>
                </a:tc>
                <a:extLst>
                  <a:ext uri="{0D108BD9-81ED-4DB2-BD59-A6C34878D82A}">
                    <a16:rowId xmlns:a16="http://schemas.microsoft.com/office/drawing/2014/main" val="3990355810"/>
                  </a:ext>
                </a:extLst>
              </a:tr>
              <a:tr h="488544">
                <a:tc>
                  <a:txBody>
                    <a:bodyPr/>
                    <a:lstStyle/>
                    <a:p>
                      <a:r>
                        <a:rPr lang="en-US" sz="1200" dirty="0">
                          <a:latin typeface="Times New Roman" panose="02020603050405020304" pitchFamily="18" charset="0"/>
                          <a:cs typeface="Times New Roman" panose="02020603050405020304" pitchFamily="18" charset="0"/>
                        </a:rPr>
                        <a:t>4</a:t>
                      </a:r>
                    </a:p>
                  </a:txBody>
                  <a:tcPr/>
                </a:tc>
                <a:tc>
                  <a:txBody>
                    <a:bodyPr/>
                    <a:lstStyle/>
                    <a:p>
                      <a:r>
                        <a:rPr lang="en-US" sz="1200" dirty="0">
                          <a:latin typeface="Times New Roman" panose="02020603050405020304" pitchFamily="18" charset="0"/>
                          <a:cs typeface="Times New Roman" panose="02020603050405020304" pitchFamily="18" charset="0"/>
                        </a:rPr>
                        <a:t>GO:0005739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mitochondrion (p=2.6e-4)</a:t>
                      </a:r>
                    </a:p>
                  </a:txBody>
                  <a:tcPr/>
                </a:tc>
                <a:tc>
                  <a:txBody>
                    <a:bodyPr/>
                    <a:lstStyle/>
                    <a:p>
                      <a:r>
                        <a:rPr lang="en-US" sz="1200" dirty="0">
                          <a:latin typeface="Times New Roman" panose="02020603050405020304" pitchFamily="18" charset="0"/>
                          <a:cs typeface="Times New Roman" panose="02020603050405020304" pitchFamily="18" charset="0"/>
                        </a:rPr>
                        <a:t>GO:0030665</a:t>
                      </a:r>
                    </a:p>
                  </a:txBody>
                  <a:tcPr/>
                </a:tc>
                <a:tc>
                  <a:txBody>
                    <a:bodyPr/>
                    <a:lstStyle/>
                    <a:p>
                      <a:r>
                        <a:rPr lang="en-US" sz="1200" dirty="0" err="1">
                          <a:latin typeface="Times New Roman" panose="02020603050405020304" pitchFamily="18" charset="0"/>
                          <a:cs typeface="Times New Roman" panose="02020603050405020304" pitchFamily="18" charset="0"/>
                        </a:rPr>
                        <a:t>clathrin</a:t>
                      </a:r>
                      <a:r>
                        <a:rPr lang="en-US" sz="1200" dirty="0">
                          <a:latin typeface="Times New Roman" panose="02020603050405020304" pitchFamily="18" charset="0"/>
                          <a:cs typeface="Times New Roman" panose="02020603050405020304" pitchFamily="18" charset="0"/>
                        </a:rPr>
                        <a:t>-coated vesicle membrane (z=12.0)</a:t>
                      </a:r>
                    </a:p>
                  </a:txBody>
                  <a:tcPr/>
                </a:tc>
                <a:extLst>
                  <a:ext uri="{0D108BD9-81ED-4DB2-BD59-A6C34878D82A}">
                    <a16:rowId xmlns:a16="http://schemas.microsoft.com/office/drawing/2014/main" val="171154736"/>
                  </a:ext>
                </a:extLst>
              </a:tr>
              <a:tr h="488544">
                <a:tc>
                  <a:txBody>
                    <a:bodyPr/>
                    <a:lstStyle/>
                    <a:p>
                      <a:r>
                        <a:rPr lang="en-US" sz="1200" dirty="0">
                          <a:latin typeface="Times New Roman" panose="02020603050405020304" pitchFamily="18" charset="0"/>
                          <a:cs typeface="Times New Roman" panose="02020603050405020304" pitchFamily="18" charset="0"/>
                        </a:rPr>
                        <a:t>5</a:t>
                      </a:r>
                    </a:p>
                  </a:txBody>
                  <a:tcPr/>
                </a:tc>
                <a:tc>
                  <a:txBody>
                    <a:bodyPr/>
                    <a:lstStyle/>
                    <a:p>
                      <a:r>
                        <a:rPr lang="en-US" sz="1200" dirty="0">
                          <a:latin typeface="Times New Roman" panose="02020603050405020304" pitchFamily="18" charset="0"/>
                          <a:cs typeface="Times New Roman" panose="02020603050405020304" pitchFamily="18" charset="0"/>
                        </a:rPr>
                        <a:t>GO:0005783</a:t>
                      </a:r>
                    </a:p>
                  </a:txBody>
                  <a:tcPr/>
                </a:tc>
                <a:tc>
                  <a:txBody>
                    <a:bodyPr/>
                    <a:lstStyle/>
                    <a:p>
                      <a:r>
                        <a:rPr lang="en-US" sz="1200" dirty="0">
                          <a:latin typeface="Times New Roman" panose="02020603050405020304" pitchFamily="18" charset="0"/>
                          <a:cs typeface="Times New Roman" panose="02020603050405020304" pitchFamily="18" charset="0"/>
                        </a:rPr>
                        <a:t>endoplasmic reticulum (p=0.0017)</a:t>
                      </a:r>
                    </a:p>
                  </a:txBody>
                  <a:tcPr/>
                </a:tc>
                <a:tc>
                  <a:txBody>
                    <a:bodyPr/>
                    <a:lstStyle/>
                    <a:p>
                      <a:r>
                        <a:rPr lang="en-US" sz="1200" dirty="0">
                          <a:latin typeface="Times New Roman" panose="02020603050405020304" pitchFamily="18" charset="0"/>
                          <a:cs typeface="Times New Roman" panose="02020603050405020304" pitchFamily="18" charset="0"/>
                        </a:rPr>
                        <a:t>GO:0005765</a:t>
                      </a:r>
                    </a:p>
                  </a:txBody>
                  <a:tcPr/>
                </a:tc>
                <a:tc>
                  <a:txBody>
                    <a:bodyPr/>
                    <a:lstStyle/>
                    <a:p>
                      <a:r>
                        <a:rPr lang="en-US" sz="1200" dirty="0">
                          <a:latin typeface="Times New Roman" panose="02020603050405020304" pitchFamily="18" charset="0"/>
                          <a:cs typeface="Times New Roman" panose="02020603050405020304" pitchFamily="18" charset="0"/>
                        </a:rPr>
                        <a:t>lysosomal membrane (z=10.5)</a:t>
                      </a:r>
                    </a:p>
                  </a:txBody>
                  <a:tcPr/>
                </a:tc>
                <a:extLst>
                  <a:ext uri="{0D108BD9-81ED-4DB2-BD59-A6C34878D82A}">
                    <a16:rowId xmlns:a16="http://schemas.microsoft.com/office/drawing/2014/main" val="2581499252"/>
                  </a:ext>
                </a:extLst>
              </a:tr>
              <a:tr h="488544">
                <a:tc>
                  <a:txBody>
                    <a:bodyPr/>
                    <a:lstStyle/>
                    <a:p>
                      <a:r>
                        <a:rPr lang="en-US" sz="1200" dirty="0">
                          <a:latin typeface="Times New Roman" panose="02020603050405020304" pitchFamily="18" charset="0"/>
                          <a:cs typeface="Times New Roman" panose="02020603050405020304" pitchFamily="18" charset="0"/>
                        </a:rPr>
                        <a:t>6</a:t>
                      </a:r>
                    </a:p>
                  </a:txBody>
                  <a:tcPr/>
                </a:tc>
                <a:tc>
                  <a:txBody>
                    <a:bodyPr/>
                    <a:lstStyle/>
                    <a:p>
                      <a:r>
                        <a:rPr lang="en-US" sz="1200" dirty="0">
                          <a:latin typeface="Times New Roman" panose="02020603050405020304" pitchFamily="18" charset="0"/>
                          <a:cs typeface="Times New Roman" panose="02020603050405020304" pitchFamily="18" charset="0"/>
                        </a:rPr>
                        <a:t>GO:0005789</a:t>
                      </a:r>
                    </a:p>
                  </a:txBody>
                  <a:tcPr/>
                </a:tc>
                <a:tc>
                  <a:txBody>
                    <a:bodyPr/>
                    <a:lstStyle/>
                    <a:p>
                      <a:r>
                        <a:rPr lang="en-US" sz="1200" dirty="0">
                          <a:latin typeface="Times New Roman" panose="02020603050405020304" pitchFamily="18" charset="0"/>
                          <a:cs typeface="Times New Roman" panose="02020603050405020304" pitchFamily="18" charset="0"/>
                        </a:rPr>
                        <a:t>endoplasmic reticulum membrane (p=0.0057)</a:t>
                      </a:r>
                    </a:p>
                  </a:txBody>
                  <a:tcPr/>
                </a:tc>
                <a:tc>
                  <a:txBody>
                    <a:bodyPr/>
                    <a:lstStyle/>
                    <a:p>
                      <a:r>
                        <a:rPr lang="en-US" sz="1200" dirty="0">
                          <a:latin typeface="Times New Roman" panose="02020603050405020304" pitchFamily="18" charset="0"/>
                          <a:cs typeface="Times New Roman" panose="02020603050405020304" pitchFamily="18" charset="0"/>
                        </a:rPr>
                        <a:t>GO:0043209</a:t>
                      </a:r>
                    </a:p>
                  </a:txBody>
                  <a:tcPr/>
                </a:tc>
                <a:tc>
                  <a:txBody>
                    <a:bodyPr/>
                    <a:lstStyle/>
                    <a:p>
                      <a:r>
                        <a:rPr lang="en-US" sz="1200" dirty="0">
                          <a:latin typeface="Times New Roman" panose="02020603050405020304" pitchFamily="18" charset="0"/>
                          <a:cs typeface="Times New Roman" panose="02020603050405020304" pitchFamily="18" charset="0"/>
                        </a:rPr>
                        <a:t>myelin sheath (z=9.6)</a:t>
                      </a:r>
                    </a:p>
                  </a:txBody>
                  <a:tcPr/>
                </a:tc>
                <a:extLst>
                  <a:ext uri="{0D108BD9-81ED-4DB2-BD59-A6C34878D82A}">
                    <a16:rowId xmlns:a16="http://schemas.microsoft.com/office/drawing/2014/main" val="203560213"/>
                  </a:ext>
                </a:extLst>
              </a:tr>
              <a:tr h="488544">
                <a:tc>
                  <a:txBody>
                    <a:bodyPr/>
                    <a:lstStyle/>
                    <a:p>
                      <a:r>
                        <a:rPr lang="en-US" sz="1200" dirty="0">
                          <a:latin typeface="Times New Roman" panose="02020603050405020304" pitchFamily="18" charset="0"/>
                          <a:cs typeface="Times New Roman" panose="02020603050405020304" pitchFamily="18" charset="0"/>
                        </a:rPr>
                        <a:t>7</a:t>
                      </a:r>
                    </a:p>
                  </a:txBody>
                  <a:tcPr/>
                </a:tc>
                <a:tc>
                  <a:txBody>
                    <a:bodyPr/>
                    <a:lstStyle/>
                    <a:p>
                      <a:r>
                        <a:rPr lang="en-US" sz="1200" dirty="0">
                          <a:latin typeface="Times New Roman" panose="02020603050405020304" pitchFamily="18" charset="0"/>
                          <a:cs typeface="Times New Roman" panose="02020603050405020304" pitchFamily="18" charset="0"/>
                        </a:rPr>
                        <a:t>GO:0043231</a:t>
                      </a:r>
                    </a:p>
                  </a:txBody>
                  <a:tcPr/>
                </a:tc>
                <a:tc>
                  <a:txBody>
                    <a:bodyPr/>
                    <a:lstStyle/>
                    <a:p>
                      <a:r>
                        <a:rPr lang="en-US" sz="1200" dirty="0">
                          <a:latin typeface="Times New Roman" panose="02020603050405020304" pitchFamily="18" charset="0"/>
                          <a:cs typeface="Times New Roman" panose="02020603050405020304" pitchFamily="18" charset="0"/>
                        </a:rPr>
                        <a:t>intracellular membrane-bounded organelle  (p=0.0083)</a:t>
                      </a:r>
                    </a:p>
                  </a:txBody>
                  <a:tcPr/>
                </a:tc>
                <a:tc>
                  <a:txBody>
                    <a:bodyPr/>
                    <a:lstStyle/>
                    <a:p>
                      <a:r>
                        <a:rPr lang="en-US" sz="1200" dirty="0">
                          <a:latin typeface="Times New Roman" panose="02020603050405020304" pitchFamily="18" charset="0"/>
                          <a:cs typeface="Times New Roman" panose="02020603050405020304" pitchFamily="18" charset="0"/>
                        </a:rPr>
                        <a:t>GO:0030136</a:t>
                      </a:r>
                    </a:p>
                  </a:txBody>
                  <a:tcPr/>
                </a:tc>
                <a:tc>
                  <a:txBody>
                    <a:bodyPr/>
                    <a:lstStyle/>
                    <a:p>
                      <a:r>
                        <a:rPr lang="en-US" sz="1200" dirty="0" err="1">
                          <a:latin typeface="Times New Roman" panose="02020603050405020304" pitchFamily="18" charset="0"/>
                          <a:cs typeface="Times New Roman" panose="02020603050405020304" pitchFamily="18" charset="0"/>
                        </a:rPr>
                        <a:t>clathrin</a:t>
                      </a:r>
                      <a:r>
                        <a:rPr lang="en-US" sz="1200" dirty="0">
                          <a:latin typeface="Times New Roman" panose="02020603050405020304" pitchFamily="18" charset="0"/>
                          <a:cs typeface="Times New Roman" panose="02020603050405020304" pitchFamily="18" charset="0"/>
                        </a:rPr>
                        <a:t>-coated vesicle (z=9.6)</a:t>
                      </a:r>
                    </a:p>
                  </a:txBody>
                  <a:tcPr/>
                </a:tc>
                <a:extLst>
                  <a:ext uri="{0D108BD9-81ED-4DB2-BD59-A6C34878D82A}">
                    <a16:rowId xmlns:a16="http://schemas.microsoft.com/office/drawing/2014/main" val="3648835482"/>
                  </a:ext>
                </a:extLst>
              </a:tr>
              <a:tr h="488544">
                <a:tc>
                  <a:txBody>
                    <a:bodyPr/>
                    <a:lstStyle/>
                    <a:p>
                      <a:r>
                        <a:rPr lang="en-US" sz="1200" dirty="0">
                          <a:latin typeface="Times New Roman" panose="02020603050405020304" pitchFamily="18" charset="0"/>
                          <a:cs typeface="Times New Roman" panose="02020603050405020304" pitchFamily="18" charset="0"/>
                        </a:rPr>
                        <a:t>8</a:t>
                      </a:r>
                    </a:p>
                  </a:txBody>
                  <a:tcPr/>
                </a:tc>
                <a:tc>
                  <a:txBody>
                    <a:bodyPr/>
                    <a:lstStyle/>
                    <a:p>
                      <a:r>
                        <a:rPr lang="en-US" sz="1200" dirty="0">
                          <a:latin typeface="Times New Roman" panose="02020603050405020304" pitchFamily="18" charset="0"/>
                          <a:cs typeface="Times New Roman" panose="02020603050405020304" pitchFamily="18" charset="0"/>
                        </a:rPr>
                        <a:t>GO:1990909</a:t>
                      </a:r>
                    </a:p>
                  </a:txBody>
                  <a:tcPr/>
                </a:tc>
                <a:tc>
                  <a:txBody>
                    <a:bodyPr/>
                    <a:lstStyle/>
                    <a:p>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 signalosome (p=0.017)</a:t>
                      </a:r>
                    </a:p>
                  </a:txBody>
                  <a:tcPr/>
                </a:tc>
                <a:tc>
                  <a:txBody>
                    <a:bodyPr/>
                    <a:lstStyle/>
                    <a:p>
                      <a:r>
                        <a:rPr lang="en-US" sz="1200" dirty="0">
                          <a:latin typeface="Times New Roman" panose="02020603050405020304" pitchFamily="18" charset="0"/>
                          <a:cs typeface="Times New Roman" panose="02020603050405020304" pitchFamily="18" charset="0"/>
                        </a:rPr>
                        <a:t>GO:0005739</a:t>
                      </a:r>
                    </a:p>
                  </a:txBody>
                  <a:tcPr/>
                </a:tc>
                <a:tc>
                  <a:txBody>
                    <a:bodyPr/>
                    <a:lstStyle/>
                    <a:p>
                      <a:r>
                        <a:rPr lang="en-US" sz="1200" dirty="0">
                          <a:latin typeface="Times New Roman" panose="02020603050405020304" pitchFamily="18" charset="0"/>
                          <a:cs typeface="Times New Roman" panose="02020603050405020304" pitchFamily="18" charset="0"/>
                        </a:rPr>
                        <a:t>mitochondrion (z=8.6)</a:t>
                      </a:r>
                    </a:p>
                  </a:txBody>
                  <a:tcPr/>
                </a:tc>
                <a:extLst>
                  <a:ext uri="{0D108BD9-81ED-4DB2-BD59-A6C34878D82A}">
                    <a16:rowId xmlns:a16="http://schemas.microsoft.com/office/drawing/2014/main" val="3986093038"/>
                  </a:ext>
                </a:extLst>
              </a:tr>
              <a:tr h="488544">
                <a:tc>
                  <a:txBody>
                    <a:bodyPr/>
                    <a:lstStyle/>
                    <a:p>
                      <a:r>
                        <a:rPr lang="en-US" sz="1200" dirty="0">
                          <a:latin typeface="Times New Roman" panose="02020603050405020304" pitchFamily="18" charset="0"/>
                          <a:cs typeface="Times New Roman" panose="02020603050405020304" pitchFamily="18" charset="0"/>
                        </a:rPr>
                        <a:t>9</a:t>
                      </a:r>
                    </a:p>
                  </a:txBody>
                  <a:tcPr/>
                </a:tc>
                <a:tc>
                  <a:txBody>
                    <a:bodyPr/>
                    <a:lstStyle/>
                    <a:p>
                      <a:r>
                        <a:rPr lang="en-US" sz="1200" dirty="0">
                          <a:latin typeface="Times New Roman" panose="02020603050405020304" pitchFamily="18" charset="0"/>
                          <a:cs typeface="Times New Roman" panose="02020603050405020304" pitchFamily="18" charset="0"/>
                        </a:rPr>
                        <a:t>GO:0016020</a:t>
                      </a:r>
                    </a:p>
                  </a:txBody>
                  <a:tcPr/>
                </a:tc>
                <a:tc>
                  <a:txBody>
                    <a:bodyPr/>
                    <a:lstStyle/>
                    <a:p>
                      <a:r>
                        <a:rPr lang="en-US" sz="1200" dirty="0">
                          <a:latin typeface="Times New Roman" panose="02020603050405020304" pitchFamily="18" charset="0"/>
                          <a:cs typeface="Times New Roman" panose="02020603050405020304" pitchFamily="18" charset="0"/>
                        </a:rPr>
                        <a:t>membrane (p=0.019)</a:t>
                      </a:r>
                    </a:p>
                  </a:txBody>
                  <a:tcPr/>
                </a:tc>
                <a:tc>
                  <a:txBody>
                    <a:bodyPr/>
                    <a:lstStyle/>
                    <a:p>
                      <a:r>
                        <a:rPr lang="en-US" sz="1200" dirty="0">
                          <a:latin typeface="Times New Roman" panose="02020603050405020304" pitchFamily="18" charset="0"/>
                          <a:cs typeface="Times New Roman" panose="02020603050405020304" pitchFamily="18" charset="0"/>
                        </a:rPr>
                        <a:t>GO:0032991</a:t>
                      </a:r>
                    </a:p>
                  </a:txBody>
                  <a:tcPr/>
                </a:tc>
                <a:tc>
                  <a:txBody>
                    <a:bodyPr/>
                    <a:lstStyle/>
                    <a:p>
                      <a:r>
                        <a:rPr lang="en-US" sz="1200" b="0" dirty="0">
                          <a:latin typeface="Times New Roman" panose="02020603050405020304" pitchFamily="18" charset="0"/>
                          <a:cs typeface="Times New Roman" panose="02020603050405020304" pitchFamily="18" charset="0"/>
                        </a:rPr>
                        <a:t>protein-containing complex (z=7.4)</a:t>
                      </a:r>
                    </a:p>
                  </a:txBody>
                  <a:tcPr/>
                </a:tc>
                <a:extLst>
                  <a:ext uri="{0D108BD9-81ED-4DB2-BD59-A6C34878D82A}">
                    <a16:rowId xmlns:a16="http://schemas.microsoft.com/office/drawing/2014/main" val="3528278660"/>
                  </a:ext>
                </a:extLst>
              </a:tr>
              <a:tr h="683962">
                <a:tc>
                  <a:txBody>
                    <a:bodyPr/>
                    <a:lstStyle/>
                    <a:p>
                      <a:r>
                        <a:rPr lang="en-US" sz="1200" dirty="0">
                          <a:latin typeface="Times New Roman" panose="02020603050405020304" pitchFamily="18" charset="0"/>
                          <a:cs typeface="Times New Roman" panose="02020603050405020304" pitchFamily="18" charset="0"/>
                        </a:rPr>
                        <a:t>10</a:t>
                      </a:r>
                    </a:p>
                  </a:txBody>
                  <a:tcPr/>
                </a:tc>
                <a:tc>
                  <a:txBody>
                    <a:bodyPr/>
                    <a:lstStyle/>
                    <a:p>
                      <a:r>
                        <a:rPr lang="en-US" sz="1200" dirty="0">
                          <a:latin typeface="Times New Roman" panose="02020603050405020304" pitchFamily="18" charset="0"/>
                          <a:cs typeface="Times New Roman" panose="02020603050405020304" pitchFamily="18" charset="0"/>
                        </a:rPr>
                        <a:t>GO:0043234</a:t>
                      </a:r>
                    </a:p>
                  </a:txBody>
                  <a:tcPr/>
                </a:tc>
                <a:tc>
                  <a:txBody>
                    <a:bodyPr/>
                    <a:lstStyle/>
                    <a:p>
                      <a:r>
                        <a:rPr lang="en-US" sz="1200" dirty="0">
                          <a:latin typeface="Times New Roman" panose="02020603050405020304" pitchFamily="18" charset="0"/>
                          <a:cs typeface="Times New Roman" panose="02020603050405020304" pitchFamily="18" charset="0"/>
                        </a:rPr>
                        <a:t>protein complex (0.022)</a:t>
                      </a:r>
                    </a:p>
                  </a:txBody>
                  <a:tcPr/>
                </a:tc>
                <a:tc>
                  <a:txBody>
                    <a:bodyPr/>
                    <a:lstStyle/>
                    <a:p>
                      <a:r>
                        <a:rPr lang="en-US" sz="1200" dirty="0">
                          <a:latin typeface="Times New Roman" panose="02020603050405020304" pitchFamily="18" charset="0"/>
                          <a:cs typeface="Times New Roman" panose="02020603050405020304" pitchFamily="18" charset="0"/>
                        </a:rPr>
                        <a:t>GO:0042470</a:t>
                      </a:r>
                    </a:p>
                  </a:txBody>
                  <a:tcPr/>
                </a:tc>
                <a:tc>
                  <a:txBody>
                    <a:bodyPr/>
                    <a:lstStyle/>
                    <a:p>
                      <a:r>
                        <a:rPr lang="en-US" sz="1200" dirty="0">
                          <a:latin typeface="Times New Roman" panose="02020603050405020304" pitchFamily="18" charset="0"/>
                          <a:cs typeface="Times New Roman" panose="02020603050405020304" pitchFamily="18" charset="0"/>
                        </a:rPr>
                        <a:t>melanosome (z=7.157)</a:t>
                      </a:r>
                    </a:p>
                  </a:txBody>
                  <a:tcPr/>
                </a:tc>
                <a:extLst>
                  <a:ext uri="{0D108BD9-81ED-4DB2-BD59-A6C34878D82A}">
                    <a16:rowId xmlns:a16="http://schemas.microsoft.com/office/drawing/2014/main" val="2888419435"/>
                  </a:ext>
                </a:extLst>
              </a:tr>
            </a:tbl>
          </a:graphicData>
        </a:graphic>
      </p:graphicFrame>
      <p:pic>
        <p:nvPicPr>
          <p:cNvPr id="3" name="Picture 2">
            <a:extLst>
              <a:ext uri="{FF2B5EF4-FFF2-40B4-BE49-F238E27FC236}">
                <a16:creationId xmlns:a16="http://schemas.microsoft.com/office/drawing/2014/main" id="{32A04FF9-6DBA-4043-AB3D-2B8568938F1A}"/>
              </a:ext>
            </a:extLst>
          </p:cNvPr>
          <p:cNvPicPr>
            <a:picLocks noChangeAspect="1"/>
          </p:cNvPicPr>
          <p:nvPr/>
        </p:nvPicPr>
        <p:blipFill rotWithShape="1">
          <a:blip r:embed="rId2"/>
          <a:srcRect l="25793" t="20759" b="4836"/>
          <a:stretch/>
        </p:blipFill>
        <p:spPr>
          <a:xfrm>
            <a:off x="8912505" y="1083427"/>
            <a:ext cx="3166561" cy="5442875"/>
          </a:xfrm>
          <a:prstGeom prst="rect">
            <a:avLst/>
          </a:prstGeom>
        </p:spPr>
      </p:pic>
    </p:spTree>
    <p:extLst>
      <p:ext uri="{BB962C8B-B14F-4D97-AF65-F5344CB8AC3E}">
        <p14:creationId xmlns:p14="http://schemas.microsoft.com/office/powerpoint/2010/main" val="2326344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EB07648-3174-DD42-8D29-B778C2415B76}"/>
              </a:ext>
            </a:extLst>
          </p:cNvPr>
          <p:cNvSpPr txBox="1"/>
          <p:nvPr/>
        </p:nvSpPr>
        <p:spPr>
          <a:xfrm>
            <a:off x="385484" y="430306"/>
            <a:ext cx="4345228" cy="369332"/>
          </a:xfrm>
          <a:prstGeom prst="rect">
            <a:avLst/>
          </a:prstGeom>
          <a:noFill/>
        </p:spPr>
        <p:txBody>
          <a:bodyPr wrap="none" rtlCol="0">
            <a:spAutoFit/>
          </a:bodyPr>
          <a:lstStyle/>
          <a:p>
            <a:r>
              <a:rPr lang="en-US" dirty="0"/>
              <a:t>Top 10 enriched MF terms, DAVID vs NetBAS</a:t>
            </a:r>
          </a:p>
        </p:txBody>
      </p:sp>
      <p:pic>
        <p:nvPicPr>
          <p:cNvPr id="3" name="Picture 2">
            <a:extLst>
              <a:ext uri="{FF2B5EF4-FFF2-40B4-BE49-F238E27FC236}">
                <a16:creationId xmlns:a16="http://schemas.microsoft.com/office/drawing/2014/main" id="{84E12DD7-B532-2B47-9BC1-85EEBC3B1C67}"/>
              </a:ext>
            </a:extLst>
          </p:cNvPr>
          <p:cNvPicPr>
            <a:picLocks noChangeAspect="1"/>
          </p:cNvPicPr>
          <p:nvPr/>
        </p:nvPicPr>
        <p:blipFill rotWithShape="1">
          <a:blip r:embed="rId2"/>
          <a:srcRect l="26695" t="21046" b="5751"/>
          <a:stretch/>
        </p:blipFill>
        <p:spPr>
          <a:xfrm>
            <a:off x="8702552" y="719800"/>
            <a:ext cx="3128071" cy="5354946"/>
          </a:xfrm>
          <a:prstGeom prst="rect">
            <a:avLst/>
          </a:prstGeom>
        </p:spPr>
      </p:pic>
      <p:graphicFrame>
        <p:nvGraphicFramePr>
          <p:cNvPr id="7" name="Table 6">
            <a:extLst>
              <a:ext uri="{FF2B5EF4-FFF2-40B4-BE49-F238E27FC236}">
                <a16:creationId xmlns:a16="http://schemas.microsoft.com/office/drawing/2014/main" id="{BE9727DC-E1B0-EC44-A0FF-69D24E2ECE3B}"/>
              </a:ext>
            </a:extLst>
          </p:cNvPr>
          <p:cNvGraphicFramePr>
            <a:graphicFrameLocks noGrp="1"/>
          </p:cNvGraphicFramePr>
          <p:nvPr>
            <p:extLst>
              <p:ext uri="{D42A27DB-BD31-4B8C-83A1-F6EECF244321}">
                <p14:modId xmlns:p14="http://schemas.microsoft.com/office/powerpoint/2010/main" val="62503909"/>
              </p:ext>
            </p:extLst>
          </p:nvPr>
        </p:nvGraphicFramePr>
        <p:xfrm>
          <a:off x="259016" y="1766029"/>
          <a:ext cx="8295530" cy="4165600"/>
        </p:xfrm>
        <a:graphic>
          <a:graphicData uri="http://schemas.openxmlformats.org/drawingml/2006/table">
            <a:tbl>
              <a:tblPr firstRow="1" bandRow="1">
                <a:tableStyleId>{5C22544A-7EE6-4342-B048-85BDC9FD1C3A}</a:tableStyleId>
              </a:tblPr>
              <a:tblGrid>
                <a:gridCol w="398059">
                  <a:extLst>
                    <a:ext uri="{9D8B030D-6E8A-4147-A177-3AD203B41FA5}">
                      <a16:colId xmlns:a16="http://schemas.microsoft.com/office/drawing/2014/main" val="1598514153"/>
                    </a:ext>
                  </a:extLst>
                </a:gridCol>
                <a:gridCol w="992313">
                  <a:extLst>
                    <a:ext uri="{9D8B030D-6E8A-4147-A177-3AD203B41FA5}">
                      <a16:colId xmlns:a16="http://schemas.microsoft.com/office/drawing/2014/main" val="1534670254"/>
                    </a:ext>
                  </a:extLst>
                </a:gridCol>
                <a:gridCol w="3295898">
                  <a:extLst>
                    <a:ext uri="{9D8B030D-6E8A-4147-A177-3AD203B41FA5}">
                      <a16:colId xmlns:a16="http://schemas.microsoft.com/office/drawing/2014/main" val="2904044341"/>
                    </a:ext>
                  </a:extLst>
                </a:gridCol>
                <a:gridCol w="1051380">
                  <a:extLst>
                    <a:ext uri="{9D8B030D-6E8A-4147-A177-3AD203B41FA5}">
                      <a16:colId xmlns:a16="http://schemas.microsoft.com/office/drawing/2014/main" val="3458417525"/>
                    </a:ext>
                  </a:extLst>
                </a:gridCol>
                <a:gridCol w="2557880">
                  <a:extLst>
                    <a:ext uri="{9D8B030D-6E8A-4147-A177-3AD203B41FA5}">
                      <a16:colId xmlns:a16="http://schemas.microsoft.com/office/drawing/2014/main" val="3689158078"/>
                    </a:ext>
                  </a:extLst>
                </a:gridCol>
              </a:tblGrid>
              <a:tr h="370840">
                <a:tc>
                  <a:txBody>
                    <a:bodyPr/>
                    <a:lstStyle/>
                    <a:p>
                      <a:endParaRPr lang="en-US" dirty="0"/>
                    </a:p>
                  </a:txBody>
                  <a:tcPr/>
                </a:tc>
                <a:tc gridSpan="2">
                  <a:txBody>
                    <a:bodyPr/>
                    <a:lstStyle/>
                    <a:p>
                      <a:pPr algn="ctr"/>
                      <a:r>
                        <a:rPr lang="en-US" dirty="0">
                          <a:latin typeface="Arial" panose="020B0604020202020204" pitchFamily="34" charset="0"/>
                          <a:cs typeface="Arial" panose="020B0604020202020204" pitchFamily="34" charset="0"/>
                        </a:rPr>
                        <a:t>DAVID</a:t>
                      </a:r>
                    </a:p>
                  </a:txBody>
                  <a:tcPr/>
                </a:tc>
                <a:tc hMerge="1">
                  <a:txBody>
                    <a:bodyPr/>
                    <a:lstStyle/>
                    <a:p>
                      <a:endParaRPr lang="en-US" dirty="0"/>
                    </a:p>
                  </a:txBody>
                  <a:tcPr/>
                </a:tc>
                <a:tc gridSpan="2">
                  <a:txBody>
                    <a:bodyPr/>
                    <a:lstStyle/>
                    <a:p>
                      <a:pPr algn="ctr"/>
                      <a:r>
                        <a:rPr lang="en-US" dirty="0">
                          <a:latin typeface="Arial" panose="020B0604020202020204" pitchFamily="34" charset="0"/>
                          <a:cs typeface="Arial" panose="020B0604020202020204" pitchFamily="34" charset="0"/>
                        </a:rPr>
                        <a:t>NetBAS</a:t>
                      </a:r>
                    </a:p>
                  </a:txBody>
                  <a:tcPr/>
                </a:tc>
                <a:tc hMerge="1">
                  <a:txBody>
                    <a:bodyPr/>
                    <a:lstStyle/>
                    <a:p>
                      <a:endParaRPr lang="en-US" dirty="0"/>
                    </a:p>
                  </a:txBody>
                  <a:tcPr/>
                </a:tc>
                <a:extLst>
                  <a:ext uri="{0D108BD9-81ED-4DB2-BD59-A6C34878D82A}">
                    <a16:rowId xmlns:a16="http://schemas.microsoft.com/office/drawing/2014/main" val="3482218832"/>
                  </a:ext>
                </a:extLst>
              </a:tr>
              <a:tr h="370840">
                <a:tc>
                  <a:txBody>
                    <a:bodyPr/>
                    <a:lstStyle/>
                    <a:p>
                      <a:r>
                        <a:rPr lang="en-US" sz="1200" dirty="0">
                          <a:latin typeface="Times New Roman" panose="02020603050405020304" pitchFamily="18" charset="0"/>
                          <a:cs typeface="Times New Roman" panose="02020603050405020304" pitchFamily="18" charset="0"/>
                        </a:rPr>
                        <a:t>1</a:t>
                      </a:r>
                    </a:p>
                  </a:txBody>
                  <a:tcPr/>
                </a:tc>
                <a:tc>
                  <a:txBody>
                    <a:bodyPr/>
                    <a:lstStyle/>
                    <a:p>
                      <a:r>
                        <a:rPr lang="en-US" sz="1200" dirty="0">
                          <a:latin typeface="Times New Roman" panose="02020603050405020304" pitchFamily="18" charset="0"/>
                          <a:cs typeface="Times New Roman" panose="02020603050405020304" pitchFamily="18" charset="0"/>
                        </a:rPr>
                        <a:t>GO:0003824</a:t>
                      </a:r>
                    </a:p>
                  </a:txBody>
                  <a:tcPr/>
                </a:tc>
                <a:tc>
                  <a:txBody>
                    <a:bodyPr/>
                    <a:lstStyle/>
                    <a:p>
                      <a:r>
                        <a:rPr lang="en-US" sz="1200" dirty="0">
                          <a:latin typeface="Times New Roman" panose="02020603050405020304" pitchFamily="18" charset="0"/>
                          <a:cs typeface="Times New Roman" panose="02020603050405020304" pitchFamily="18" charset="0"/>
                        </a:rPr>
                        <a:t>catalytic activity (p=2.8e-4)</a:t>
                      </a:r>
                    </a:p>
                  </a:txBody>
                  <a:tcPr/>
                </a:tc>
                <a:tc>
                  <a:txBody>
                    <a:bodyPr/>
                    <a:lstStyle/>
                    <a:p>
                      <a:r>
                        <a:rPr lang="en-US" sz="1200" dirty="0">
                          <a:latin typeface="Times New Roman" panose="02020603050405020304" pitchFamily="18" charset="0"/>
                          <a:cs typeface="Times New Roman" panose="02020603050405020304" pitchFamily="18" charset="0"/>
                        </a:rPr>
                        <a:t>GO:0005109</a:t>
                      </a:r>
                    </a:p>
                  </a:txBody>
                  <a:tcPr/>
                </a:tc>
                <a:tc>
                  <a:txBody>
                    <a:bodyPr/>
                    <a:lstStyle/>
                    <a:p>
                      <a:r>
                        <a:rPr lang="en-US" sz="1200" dirty="0">
                          <a:latin typeface="Times New Roman" panose="02020603050405020304" pitchFamily="18" charset="0"/>
                          <a:cs typeface="Times New Roman" panose="02020603050405020304" pitchFamily="18" charset="0"/>
                        </a:rPr>
                        <a:t>frizzled binding (z=15.9)</a:t>
                      </a:r>
                    </a:p>
                  </a:txBody>
                  <a:tcPr/>
                </a:tc>
                <a:extLst>
                  <a:ext uri="{0D108BD9-81ED-4DB2-BD59-A6C34878D82A}">
                    <a16:rowId xmlns:a16="http://schemas.microsoft.com/office/drawing/2014/main" val="3657041412"/>
                  </a:ext>
                </a:extLst>
              </a:tr>
              <a:tr h="370840">
                <a:tc>
                  <a:txBody>
                    <a:bodyPr/>
                    <a:lstStyle/>
                    <a:p>
                      <a:r>
                        <a:rPr lang="en-US" sz="1200" dirty="0">
                          <a:latin typeface="Times New Roman" panose="02020603050405020304" pitchFamily="18" charset="0"/>
                          <a:cs typeface="Times New Roman" panose="02020603050405020304" pitchFamily="18" charset="0"/>
                        </a:rPr>
                        <a:t>2</a:t>
                      </a:r>
                    </a:p>
                  </a:txBody>
                  <a:tcPr/>
                </a:tc>
                <a:tc>
                  <a:txBody>
                    <a:bodyPr/>
                    <a:lstStyle/>
                    <a:p>
                      <a:r>
                        <a:rPr lang="en-US" sz="1200" dirty="0">
                          <a:latin typeface="Times New Roman" panose="02020603050405020304" pitchFamily="18" charset="0"/>
                          <a:cs typeface="Times New Roman" panose="02020603050405020304" pitchFamily="18" charset="0"/>
                        </a:rPr>
                        <a:t>GO:0005515</a:t>
                      </a:r>
                    </a:p>
                  </a:txBody>
                  <a:tcPr/>
                </a:tc>
                <a:tc>
                  <a:txBody>
                    <a:bodyPr/>
                    <a:lstStyle/>
                    <a:p>
                      <a:r>
                        <a:rPr lang="en-US" sz="1200" dirty="0">
                          <a:latin typeface="Times New Roman" panose="02020603050405020304" pitchFamily="18" charset="0"/>
                          <a:cs typeface="Times New Roman" panose="02020603050405020304" pitchFamily="18" charset="0"/>
                        </a:rPr>
                        <a:t>protein binding  (p=2.9e-4)</a:t>
                      </a:r>
                    </a:p>
                  </a:txBody>
                  <a:tcPr/>
                </a:tc>
                <a:tc>
                  <a:txBody>
                    <a:bodyPr/>
                    <a:lstStyle/>
                    <a:p>
                      <a:r>
                        <a:rPr lang="en-US" sz="1200" dirty="0">
                          <a:latin typeface="Times New Roman" panose="02020603050405020304" pitchFamily="18" charset="0"/>
                          <a:cs typeface="Times New Roman" panose="02020603050405020304" pitchFamily="18" charset="0"/>
                        </a:rPr>
                        <a:t>GO:0017147</a:t>
                      </a:r>
                    </a:p>
                  </a:txBody>
                  <a:tcPr/>
                </a:tc>
                <a:tc>
                  <a:txBody>
                    <a:bodyPr/>
                    <a:lstStyle/>
                    <a:p>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-protein binding (z=12.3)</a:t>
                      </a:r>
                    </a:p>
                  </a:txBody>
                  <a:tcPr/>
                </a:tc>
                <a:extLst>
                  <a:ext uri="{0D108BD9-81ED-4DB2-BD59-A6C34878D82A}">
                    <a16:rowId xmlns:a16="http://schemas.microsoft.com/office/drawing/2014/main" val="445278567"/>
                  </a:ext>
                </a:extLst>
              </a:tr>
              <a:tr h="370840">
                <a:tc>
                  <a:txBody>
                    <a:bodyPr/>
                    <a:lstStyle/>
                    <a:p>
                      <a:r>
                        <a:rPr lang="en-US" sz="1200" dirty="0">
                          <a:latin typeface="Times New Roman" panose="02020603050405020304" pitchFamily="18" charset="0"/>
                          <a:cs typeface="Times New Roman" panose="02020603050405020304" pitchFamily="18" charset="0"/>
                        </a:rPr>
                        <a:t>3</a:t>
                      </a:r>
                    </a:p>
                  </a:txBody>
                  <a:tcPr/>
                </a:tc>
                <a:tc>
                  <a:txBody>
                    <a:bodyPr/>
                    <a:lstStyle/>
                    <a:p>
                      <a:r>
                        <a:rPr lang="en-US" sz="1200" dirty="0">
                          <a:latin typeface="Times New Roman" panose="02020603050405020304" pitchFamily="18" charset="0"/>
                          <a:cs typeface="Times New Roman" panose="02020603050405020304" pitchFamily="18" charset="0"/>
                        </a:rPr>
                        <a:t>GO:0016740</a:t>
                      </a:r>
                    </a:p>
                  </a:txBody>
                  <a:tcPr/>
                </a:tc>
                <a:tc>
                  <a:txBody>
                    <a:bodyPr/>
                    <a:lstStyle/>
                    <a:p>
                      <a:r>
                        <a:rPr lang="en-US" sz="1200" dirty="0">
                          <a:latin typeface="Times New Roman" panose="02020603050405020304" pitchFamily="18" charset="0"/>
                          <a:cs typeface="Times New Roman" panose="02020603050405020304" pitchFamily="18" charset="0"/>
                        </a:rPr>
                        <a:t>transferase activity (p=5.1e-4)</a:t>
                      </a:r>
                    </a:p>
                  </a:txBody>
                  <a:tcPr/>
                </a:tc>
                <a:tc>
                  <a:txBody>
                    <a:bodyPr/>
                    <a:lstStyle/>
                    <a:p>
                      <a:r>
                        <a:rPr lang="en-US" sz="1200" dirty="0">
                          <a:latin typeface="Times New Roman" panose="02020603050405020304" pitchFamily="18" charset="0"/>
                          <a:cs typeface="Times New Roman" panose="02020603050405020304" pitchFamily="18" charset="0"/>
                        </a:rPr>
                        <a:t>GO:0008013</a:t>
                      </a:r>
                    </a:p>
                  </a:txBody>
                  <a:tcPr/>
                </a:tc>
                <a:tc>
                  <a:txBody>
                    <a:bodyPr/>
                    <a:lstStyle/>
                    <a:p>
                      <a:r>
                        <a:rPr lang="en-US" sz="1200" dirty="0">
                          <a:latin typeface="Times New Roman" panose="02020603050405020304" pitchFamily="18" charset="0"/>
                          <a:cs typeface="Times New Roman" panose="02020603050405020304" pitchFamily="18" charset="0"/>
                        </a:rPr>
                        <a:t>beta-catenin binding (z=11.0)</a:t>
                      </a:r>
                    </a:p>
                  </a:txBody>
                  <a:tcPr/>
                </a:tc>
                <a:extLst>
                  <a:ext uri="{0D108BD9-81ED-4DB2-BD59-A6C34878D82A}">
                    <a16:rowId xmlns:a16="http://schemas.microsoft.com/office/drawing/2014/main" val="814799171"/>
                  </a:ext>
                </a:extLst>
              </a:tr>
              <a:tr h="370840">
                <a:tc>
                  <a:txBody>
                    <a:bodyPr/>
                    <a:lstStyle/>
                    <a:p>
                      <a:r>
                        <a:rPr lang="en-US" sz="1200" dirty="0">
                          <a:latin typeface="Times New Roman" panose="02020603050405020304" pitchFamily="18" charset="0"/>
                          <a:cs typeface="Times New Roman" panose="02020603050405020304" pitchFamily="18" charset="0"/>
                        </a:rPr>
                        <a:t>4</a:t>
                      </a:r>
                    </a:p>
                  </a:txBody>
                  <a:tcPr/>
                </a:tc>
                <a:tc>
                  <a:txBody>
                    <a:bodyPr/>
                    <a:lstStyle/>
                    <a:p>
                      <a:r>
                        <a:rPr lang="en-US" sz="1200" dirty="0">
                          <a:latin typeface="Times New Roman" panose="02020603050405020304" pitchFamily="18" charset="0"/>
                          <a:cs typeface="Times New Roman" panose="02020603050405020304" pitchFamily="18" charset="0"/>
                        </a:rPr>
                        <a:t>GO:0005524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ATP binding (p=8.8e-4)</a:t>
                      </a:r>
                    </a:p>
                  </a:txBody>
                  <a:tcPr/>
                </a:tc>
                <a:tc>
                  <a:txBody>
                    <a:bodyPr/>
                    <a:lstStyle/>
                    <a:p>
                      <a:r>
                        <a:rPr lang="en-US" sz="1200" dirty="0">
                          <a:latin typeface="Times New Roman" panose="02020603050405020304" pitchFamily="18" charset="0"/>
                          <a:cs typeface="Times New Roman" panose="02020603050405020304" pitchFamily="18" charset="0"/>
                        </a:rPr>
                        <a:t>GO:0005524</a:t>
                      </a:r>
                    </a:p>
                  </a:txBody>
                  <a:tcPr/>
                </a:tc>
                <a:tc>
                  <a:txBody>
                    <a:bodyPr/>
                    <a:lstStyle/>
                    <a:p>
                      <a:r>
                        <a:rPr lang="en-US" sz="1200" dirty="0">
                          <a:latin typeface="Times New Roman" panose="02020603050405020304" pitchFamily="18" charset="0"/>
                          <a:cs typeface="Times New Roman" panose="02020603050405020304" pitchFamily="18" charset="0"/>
                        </a:rPr>
                        <a:t>ATP binding (z=10.7)</a:t>
                      </a:r>
                    </a:p>
                  </a:txBody>
                  <a:tcPr/>
                </a:tc>
                <a:extLst>
                  <a:ext uri="{0D108BD9-81ED-4DB2-BD59-A6C34878D82A}">
                    <a16:rowId xmlns:a16="http://schemas.microsoft.com/office/drawing/2014/main" val="548524312"/>
                  </a:ext>
                </a:extLst>
              </a:tr>
              <a:tr h="370840">
                <a:tc>
                  <a:txBody>
                    <a:bodyPr/>
                    <a:lstStyle/>
                    <a:p>
                      <a:r>
                        <a:rPr lang="en-US" sz="1200" dirty="0">
                          <a:latin typeface="Times New Roman" panose="02020603050405020304" pitchFamily="18" charset="0"/>
                          <a:cs typeface="Times New Roman" panose="02020603050405020304" pitchFamily="18" charset="0"/>
                        </a:rPr>
                        <a:t>5</a:t>
                      </a:r>
                    </a:p>
                  </a:txBody>
                  <a:tcPr/>
                </a:tc>
                <a:tc>
                  <a:txBody>
                    <a:bodyPr/>
                    <a:lstStyle/>
                    <a:p>
                      <a:r>
                        <a:rPr lang="en-US" sz="1200" dirty="0">
                          <a:latin typeface="Times New Roman" panose="02020603050405020304" pitchFamily="18" charset="0"/>
                          <a:cs typeface="Times New Roman" panose="02020603050405020304" pitchFamily="18" charset="0"/>
                        </a:rPr>
                        <a:t>GO:0017147</a:t>
                      </a:r>
                    </a:p>
                  </a:txBody>
                  <a:tcPr/>
                </a:tc>
                <a:tc>
                  <a:txBody>
                    <a:bodyPr/>
                    <a:lstStyle/>
                    <a:p>
                      <a:r>
                        <a:rPr lang="en-US" sz="1200" dirty="0" err="1">
                          <a:latin typeface="Times New Roman" panose="02020603050405020304" pitchFamily="18" charset="0"/>
                          <a:cs typeface="Times New Roman" panose="02020603050405020304" pitchFamily="18" charset="0"/>
                        </a:rPr>
                        <a:t>Wnt</a:t>
                      </a:r>
                      <a:r>
                        <a:rPr lang="en-US" sz="1200" dirty="0">
                          <a:latin typeface="Times New Roman" panose="02020603050405020304" pitchFamily="18" charset="0"/>
                          <a:cs typeface="Times New Roman" panose="02020603050405020304" pitchFamily="18" charset="0"/>
                        </a:rPr>
                        <a:t>-protein binding (p=0.0028)</a:t>
                      </a:r>
                    </a:p>
                  </a:txBody>
                  <a:tcPr/>
                </a:tc>
                <a:tc>
                  <a:txBody>
                    <a:bodyPr/>
                    <a:lstStyle/>
                    <a:p>
                      <a:r>
                        <a:rPr lang="en-US" sz="1200" dirty="0">
                          <a:latin typeface="Times New Roman" panose="02020603050405020304" pitchFamily="18" charset="0"/>
                          <a:cs typeface="Times New Roman" panose="02020603050405020304" pitchFamily="18" charset="0"/>
                        </a:rPr>
                        <a:t>GO:0030276</a:t>
                      </a:r>
                    </a:p>
                  </a:txBody>
                  <a:tcPr/>
                </a:tc>
                <a:tc>
                  <a:txBody>
                    <a:bodyPr/>
                    <a:lstStyle/>
                    <a:p>
                      <a:r>
                        <a:rPr lang="en-US" sz="1200" dirty="0" err="1">
                          <a:latin typeface="Times New Roman" panose="02020603050405020304" pitchFamily="18" charset="0"/>
                          <a:cs typeface="Times New Roman" panose="02020603050405020304" pitchFamily="18" charset="0"/>
                        </a:rPr>
                        <a:t>clathrin</a:t>
                      </a:r>
                      <a:r>
                        <a:rPr lang="en-US" sz="1200" dirty="0">
                          <a:latin typeface="Times New Roman" panose="02020603050405020304" pitchFamily="18" charset="0"/>
                          <a:cs typeface="Times New Roman" panose="02020603050405020304" pitchFamily="18" charset="0"/>
                        </a:rPr>
                        <a:t> binding (z=9.8)</a:t>
                      </a:r>
                    </a:p>
                  </a:txBody>
                  <a:tcPr/>
                </a:tc>
                <a:extLst>
                  <a:ext uri="{0D108BD9-81ED-4DB2-BD59-A6C34878D82A}">
                    <a16:rowId xmlns:a16="http://schemas.microsoft.com/office/drawing/2014/main" val="1673158758"/>
                  </a:ext>
                </a:extLst>
              </a:tr>
              <a:tr h="370840">
                <a:tc>
                  <a:txBody>
                    <a:bodyPr/>
                    <a:lstStyle/>
                    <a:p>
                      <a:r>
                        <a:rPr lang="en-US" sz="1200" dirty="0">
                          <a:latin typeface="Times New Roman" panose="02020603050405020304" pitchFamily="18" charset="0"/>
                          <a:cs typeface="Times New Roman" panose="02020603050405020304" pitchFamily="18" charset="0"/>
                        </a:rPr>
                        <a:t>6</a:t>
                      </a:r>
                    </a:p>
                  </a:txBody>
                  <a:tcPr/>
                </a:tc>
                <a:tc>
                  <a:txBody>
                    <a:bodyPr/>
                    <a:lstStyle/>
                    <a:p>
                      <a:r>
                        <a:rPr lang="en-US" sz="1200" dirty="0">
                          <a:latin typeface="Times New Roman" panose="02020603050405020304" pitchFamily="18" charset="0"/>
                          <a:cs typeface="Times New Roman" panose="02020603050405020304" pitchFamily="18" charset="0"/>
                        </a:rPr>
                        <a:t>GO:0044212</a:t>
                      </a:r>
                    </a:p>
                  </a:txBody>
                  <a:tcPr/>
                </a:tc>
                <a:tc>
                  <a:txBody>
                    <a:bodyPr/>
                    <a:lstStyle/>
                    <a:p>
                      <a:r>
                        <a:rPr lang="en-US" sz="1200" dirty="0">
                          <a:latin typeface="Times New Roman" panose="02020603050405020304" pitchFamily="18" charset="0"/>
                          <a:cs typeface="Times New Roman" panose="02020603050405020304" pitchFamily="18" charset="0"/>
                        </a:rPr>
                        <a:t>transcription regulatory region DNA binding  (p=0.0081)</a:t>
                      </a:r>
                    </a:p>
                  </a:txBody>
                  <a:tcPr/>
                </a:tc>
                <a:tc>
                  <a:txBody>
                    <a:bodyPr/>
                    <a:lstStyle/>
                    <a:p>
                      <a:r>
                        <a:rPr lang="en-US" sz="1200" dirty="0">
                          <a:latin typeface="Times New Roman" panose="02020603050405020304" pitchFamily="18" charset="0"/>
                          <a:cs typeface="Times New Roman" panose="02020603050405020304" pitchFamily="18" charset="0"/>
                        </a:rPr>
                        <a:t>GO:0016922</a:t>
                      </a:r>
                    </a:p>
                  </a:txBody>
                  <a:tcPr/>
                </a:tc>
                <a:tc>
                  <a:txBody>
                    <a:bodyPr/>
                    <a:lstStyle/>
                    <a:p>
                      <a:r>
                        <a:rPr lang="en-US" sz="1200" dirty="0">
                          <a:latin typeface="Times New Roman" panose="02020603050405020304" pitchFamily="18" charset="0"/>
                          <a:cs typeface="Times New Roman" panose="02020603050405020304" pitchFamily="18" charset="0"/>
                        </a:rPr>
                        <a:t>nuclear receptor binding (z=9.3)</a:t>
                      </a:r>
                    </a:p>
                  </a:txBody>
                  <a:tcPr/>
                </a:tc>
                <a:extLst>
                  <a:ext uri="{0D108BD9-81ED-4DB2-BD59-A6C34878D82A}">
                    <a16:rowId xmlns:a16="http://schemas.microsoft.com/office/drawing/2014/main" val="3489130343"/>
                  </a:ext>
                </a:extLst>
              </a:tr>
              <a:tr h="370840">
                <a:tc>
                  <a:txBody>
                    <a:bodyPr/>
                    <a:lstStyle/>
                    <a:p>
                      <a:r>
                        <a:rPr lang="en-US" sz="1200" dirty="0">
                          <a:latin typeface="Times New Roman" panose="02020603050405020304" pitchFamily="18" charset="0"/>
                          <a:cs typeface="Times New Roman" panose="02020603050405020304" pitchFamily="18" charset="0"/>
                        </a:rPr>
                        <a:t>7</a:t>
                      </a:r>
                    </a:p>
                  </a:txBody>
                  <a:tcPr/>
                </a:tc>
                <a:tc>
                  <a:txBody>
                    <a:bodyPr/>
                    <a:lstStyle/>
                    <a:p>
                      <a:r>
                        <a:rPr lang="en-US" sz="1200" dirty="0">
                          <a:latin typeface="Times New Roman" panose="02020603050405020304" pitchFamily="18" charset="0"/>
                          <a:cs typeface="Times New Roman" panose="02020603050405020304" pitchFamily="18" charset="0"/>
                        </a:rPr>
                        <a:t>GO:0003713</a:t>
                      </a:r>
                    </a:p>
                  </a:txBody>
                  <a:tcPr/>
                </a:tc>
                <a:tc>
                  <a:txBody>
                    <a:bodyPr/>
                    <a:lstStyle/>
                    <a:p>
                      <a:r>
                        <a:rPr lang="en-US" sz="1200" dirty="0">
                          <a:latin typeface="Times New Roman" panose="02020603050405020304" pitchFamily="18" charset="0"/>
                          <a:cs typeface="Times New Roman" panose="02020603050405020304" pitchFamily="18" charset="0"/>
                        </a:rPr>
                        <a:t>transcription coactivator activity (p=0.0085)</a:t>
                      </a:r>
                    </a:p>
                  </a:txBody>
                  <a:tcPr/>
                </a:tc>
                <a:tc>
                  <a:txBody>
                    <a:bodyPr/>
                    <a:lstStyle/>
                    <a:p>
                      <a:r>
                        <a:rPr lang="en-US" sz="1200" dirty="0">
                          <a:latin typeface="Times New Roman" panose="02020603050405020304" pitchFamily="18" charset="0"/>
                          <a:cs typeface="Times New Roman" panose="02020603050405020304" pitchFamily="18" charset="0"/>
                        </a:rPr>
                        <a:t>GO:0051082</a:t>
                      </a:r>
                    </a:p>
                  </a:txBody>
                  <a:tcPr/>
                </a:tc>
                <a:tc>
                  <a:txBody>
                    <a:bodyPr/>
                    <a:lstStyle/>
                    <a:p>
                      <a:r>
                        <a:rPr lang="en-US" sz="1200" dirty="0">
                          <a:latin typeface="Times New Roman" panose="02020603050405020304" pitchFamily="18" charset="0"/>
                          <a:cs typeface="Times New Roman" panose="02020603050405020304" pitchFamily="18" charset="0"/>
                        </a:rPr>
                        <a:t>unfolded protein binding (z=8.9)</a:t>
                      </a:r>
                    </a:p>
                  </a:txBody>
                  <a:tcPr/>
                </a:tc>
                <a:extLst>
                  <a:ext uri="{0D108BD9-81ED-4DB2-BD59-A6C34878D82A}">
                    <a16:rowId xmlns:a16="http://schemas.microsoft.com/office/drawing/2014/main" val="1612083959"/>
                  </a:ext>
                </a:extLst>
              </a:tr>
              <a:tr h="370840">
                <a:tc>
                  <a:txBody>
                    <a:bodyPr/>
                    <a:lstStyle/>
                    <a:p>
                      <a:r>
                        <a:rPr lang="en-US" sz="1200" dirty="0">
                          <a:latin typeface="Times New Roman" panose="02020603050405020304" pitchFamily="18" charset="0"/>
                          <a:cs typeface="Times New Roman" panose="02020603050405020304" pitchFamily="18" charset="0"/>
                        </a:rPr>
                        <a:t>8</a:t>
                      </a:r>
                    </a:p>
                  </a:txBody>
                  <a:tcPr/>
                </a:tc>
                <a:tc>
                  <a:txBody>
                    <a:bodyPr/>
                    <a:lstStyle/>
                    <a:p>
                      <a:r>
                        <a:rPr lang="en-US" sz="1200" dirty="0">
                          <a:latin typeface="Times New Roman" panose="02020603050405020304" pitchFamily="18" charset="0"/>
                          <a:cs typeface="Times New Roman" panose="02020603050405020304" pitchFamily="18" charset="0"/>
                        </a:rPr>
                        <a:t>GO:0005049</a:t>
                      </a:r>
                    </a:p>
                  </a:txBody>
                  <a:tcPr/>
                </a:tc>
                <a:tc>
                  <a:txBody>
                    <a:bodyPr/>
                    <a:lstStyle/>
                    <a:p>
                      <a:r>
                        <a:rPr lang="en-US" sz="1200" dirty="0">
                          <a:latin typeface="Times New Roman" panose="02020603050405020304" pitchFamily="18" charset="0"/>
                          <a:cs typeface="Times New Roman" panose="02020603050405020304" pitchFamily="18" charset="0"/>
                        </a:rPr>
                        <a:t>nuclear export signal receptor activity (p=0.0095)</a:t>
                      </a:r>
                    </a:p>
                  </a:txBody>
                  <a:tcPr/>
                </a:tc>
                <a:tc>
                  <a:txBody>
                    <a:bodyPr/>
                    <a:lstStyle/>
                    <a:p>
                      <a:r>
                        <a:rPr lang="en-US" sz="1200" dirty="0">
                          <a:latin typeface="Times New Roman" panose="02020603050405020304" pitchFamily="18" charset="0"/>
                          <a:cs typeface="Times New Roman" panose="02020603050405020304" pitchFamily="18" charset="0"/>
                        </a:rPr>
                        <a:t>GO:0030170</a:t>
                      </a:r>
                    </a:p>
                  </a:txBody>
                  <a:tcPr/>
                </a:tc>
                <a:tc>
                  <a:txBody>
                    <a:bodyPr/>
                    <a:lstStyle/>
                    <a:p>
                      <a:r>
                        <a:rPr lang="en-US" sz="1200" dirty="0">
                          <a:latin typeface="Times New Roman" panose="02020603050405020304" pitchFamily="18" charset="0"/>
                          <a:cs typeface="Times New Roman" panose="02020603050405020304" pitchFamily="18" charset="0"/>
                        </a:rPr>
                        <a:t>pyridoxal phosphate binding (z=8.5)</a:t>
                      </a:r>
                    </a:p>
                  </a:txBody>
                  <a:tcPr/>
                </a:tc>
                <a:extLst>
                  <a:ext uri="{0D108BD9-81ED-4DB2-BD59-A6C34878D82A}">
                    <a16:rowId xmlns:a16="http://schemas.microsoft.com/office/drawing/2014/main" val="3700470120"/>
                  </a:ext>
                </a:extLst>
              </a:tr>
              <a:tr h="370840">
                <a:tc>
                  <a:txBody>
                    <a:bodyPr/>
                    <a:lstStyle/>
                    <a:p>
                      <a:r>
                        <a:rPr lang="en-US" sz="1200" dirty="0">
                          <a:latin typeface="Times New Roman" panose="02020603050405020304" pitchFamily="18" charset="0"/>
                          <a:cs typeface="Times New Roman" panose="02020603050405020304" pitchFamily="18" charset="0"/>
                        </a:rPr>
                        <a:t>9</a:t>
                      </a:r>
                    </a:p>
                  </a:txBody>
                  <a:tcPr/>
                </a:tc>
                <a:tc>
                  <a:txBody>
                    <a:bodyPr/>
                    <a:lstStyle/>
                    <a:p>
                      <a:r>
                        <a:rPr lang="en-US" sz="1200" dirty="0">
                          <a:latin typeface="Times New Roman" panose="02020603050405020304" pitchFamily="18" charset="0"/>
                          <a:cs typeface="Times New Roman" panose="02020603050405020304" pitchFamily="18" charset="0"/>
                        </a:rPr>
                        <a:t>GO:0042802</a:t>
                      </a:r>
                    </a:p>
                  </a:txBody>
                  <a:tcPr/>
                </a:tc>
                <a:tc>
                  <a:txBody>
                    <a:bodyPr/>
                    <a:lstStyle/>
                    <a:p>
                      <a:r>
                        <a:rPr lang="en-US" sz="1200" dirty="0">
                          <a:latin typeface="Times New Roman" panose="02020603050405020304" pitchFamily="18" charset="0"/>
                          <a:cs typeface="Times New Roman" panose="02020603050405020304" pitchFamily="18" charset="0"/>
                        </a:rPr>
                        <a:t>identical protein binding (p=0.0096)</a:t>
                      </a:r>
                    </a:p>
                  </a:txBody>
                  <a:tcPr/>
                </a:tc>
                <a:tc>
                  <a:txBody>
                    <a:bodyPr/>
                    <a:lstStyle/>
                    <a:p>
                      <a:r>
                        <a:rPr lang="en-US" sz="1200" dirty="0">
                          <a:latin typeface="Times New Roman" panose="02020603050405020304" pitchFamily="18" charset="0"/>
                          <a:cs typeface="Times New Roman" panose="02020603050405020304" pitchFamily="18" charset="0"/>
                        </a:rPr>
                        <a:t>GO:0048018</a:t>
                      </a:r>
                    </a:p>
                  </a:txBody>
                  <a:tcPr/>
                </a:tc>
                <a:tc>
                  <a:txBody>
                    <a:bodyPr/>
                    <a:lstStyle/>
                    <a:p>
                      <a:r>
                        <a:rPr lang="en-US" sz="1200" b="0" dirty="0">
                          <a:latin typeface="Times New Roman" panose="02020603050405020304" pitchFamily="18" charset="0"/>
                          <a:cs typeface="Times New Roman" panose="02020603050405020304" pitchFamily="18" charset="0"/>
                        </a:rPr>
                        <a:t>receptor ligand activity (z=8.5)</a:t>
                      </a:r>
                    </a:p>
                  </a:txBody>
                  <a:tcPr/>
                </a:tc>
                <a:extLst>
                  <a:ext uri="{0D108BD9-81ED-4DB2-BD59-A6C34878D82A}">
                    <a16:rowId xmlns:a16="http://schemas.microsoft.com/office/drawing/2014/main" val="2946914761"/>
                  </a:ext>
                </a:extLst>
              </a:tr>
              <a:tr h="370840">
                <a:tc>
                  <a:txBody>
                    <a:bodyPr/>
                    <a:lstStyle/>
                    <a:p>
                      <a:r>
                        <a:rPr lang="en-US" sz="1200" dirty="0">
                          <a:latin typeface="Times New Roman" panose="02020603050405020304" pitchFamily="18" charset="0"/>
                          <a:cs typeface="Times New Roman" panose="02020603050405020304" pitchFamily="18" charset="0"/>
                        </a:rPr>
                        <a:t>10</a:t>
                      </a:r>
                    </a:p>
                  </a:txBody>
                  <a:tcPr/>
                </a:tc>
                <a:tc>
                  <a:txBody>
                    <a:bodyPr/>
                    <a:lstStyle/>
                    <a:p>
                      <a:r>
                        <a:rPr lang="en-US" sz="1200" dirty="0">
                          <a:latin typeface="Times New Roman" panose="02020603050405020304" pitchFamily="18" charset="0"/>
                          <a:cs typeface="Times New Roman" panose="02020603050405020304" pitchFamily="18" charset="0"/>
                        </a:rPr>
                        <a:t>GO:0042803</a:t>
                      </a:r>
                    </a:p>
                  </a:txBody>
                  <a:tcPr/>
                </a:tc>
                <a:tc>
                  <a:txBody>
                    <a:bodyPr/>
                    <a:lstStyle/>
                    <a:p>
                      <a:r>
                        <a:rPr lang="en-US" sz="1200" dirty="0">
                          <a:latin typeface="Times New Roman" panose="02020603050405020304" pitchFamily="18" charset="0"/>
                          <a:cs typeface="Times New Roman" panose="02020603050405020304" pitchFamily="18" charset="0"/>
                        </a:rPr>
                        <a:t>protein homodimerization activity (p=0.014)</a:t>
                      </a:r>
                    </a:p>
                  </a:txBody>
                  <a:tcPr/>
                </a:tc>
                <a:tc>
                  <a:txBody>
                    <a:bodyPr/>
                    <a:lstStyle/>
                    <a:p>
                      <a:r>
                        <a:rPr lang="en-US" sz="1200" dirty="0">
                          <a:latin typeface="Times New Roman" panose="02020603050405020304" pitchFamily="18" charset="0"/>
                          <a:cs typeface="Times New Roman" panose="02020603050405020304" pitchFamily="18" charset="0"/>
                        </a:rPr>
                        <a:t>GO:0045296</a:t>
                      </a:r>
                    </a:p>
                  </a:txBody>
                  <a:tcPr/>
                </a:tc>
                <a:tc>
                  <a:txBody>
                    <a:bodyPr/>
                    <a:lstStyle/>
                    <a:p>
                      <a:r>
                        <a:rPr lang="en-US" sz="1200" dirty="0">
                          <a:latin typeface="Times New Roman" panose="02020603050405020304" pitchFamily="18" charset="0"/>
                          <a:cs typeface="Times New Roman" panose="02020603050405020304" pitchFamily="18" charset="0"/>
                        </a:rPr>
                        <a:t>cadherin binding (z=8.2)</a:t>
                      </a:r>
                    </a:p>
                  </a:txBody>
                  <a:tcPr/>
                </a:tc>
                <a:extLst>
                  <a:ext uri="{0D108BD9-81ED-4DB2-BD59-A6C34878D82A}">
                    <a16:rowId xmlns:a16="http://schemas.microsoft.com/office/drawing/2014/main" val="4121534060"/>
                  </a:ext>
                </a:extLst>
              </a:tr>
            </a:tbl>
          </a:graphicData>
        </a:graphic>
      </p:graphicFrame>
    </p:spTree>
    <p:extLst>
      <p:ext uri="{BB962C8B-B14F-4D97-AF65-F5344CB8AC3E}">
        <p14:creationId xmlns:p14="http://schemas.microsoft.com/office/powerpoint/2010/main" val="1776420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459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2926</TotalTime>
  <Words>923</Words>
  <Application>Microsoft Macintosh PowerPoint</Application>
  <PresentationFormat>Widescreen</PresentationFormat>
  <Paragraphs>162</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Hao-Bo Guo</dc:creator>
  <cp:lastModifiedBy>Hao-Bo Guo</cp:lastModifiedBy>
  <cp:revision>27</cp:revision>
  <dcterms:created xsi:type="dcterms:W3CDTF">2018-11-09T04:36:56Z</dcterms:created>
  <dcterms:modified xsi:type="dcterms:W3CDTF">2018-11-12T21:00:52Z</dcterms:modified>
</cp:coreProperties>
</file>

<file path=docProps/thumbnail.jpeg>
</file>